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12192000" cy="6858000"/>
  <p:notesSz cx="12192000" cy="6858000"/>
  <p:embeddedFontLst>
    <p:embeddedFont>
      <p:font typeface="KQNJKF+CenturyGothic"/>
      <p:regular r:id="rId29"/>
    </p:embeddedFont>
    <p:embeddedFont>
      <p:font typeface="UPCPGU+CenturyGothic-Bold"/>
      <p:regular r:id="rId30"/>
    </p:embeddedFont>
    <p:embeddedFont>
      <p:font typeface="AECWDS+Wingdings3"/>
      <p:regular r:id="rId31"/>
    </p:embeddedFont>
    <p:embeddedFont>
      <p:font typeface="KAVCTF+TimesNewRomanPSMT"/>
      <p:regular r:id="rId32"/>
    </p:embeddedFont>
    <p:embeddedFont>
      <p:font typeface="FELRFV+TimesNewRomanPS-BoldMT"/>
      <p:regular r:id="rId33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font" Target="fonts/font1.fntdata" /><Relationship Id="rId3" Type="http://schemas.openxmlformats.org/officeDocument/2006/relationships/viewProps" Target="viewProps.xml" /><Relationship Id="rId30" Type="http://schemas.openxmlformats.org/officeDocument/2006/relationships/font" Target="fonts/font2.fntdata" /><Relationship Id="rId31" Type="http://schemas.openxmlformats.org/officeDocument/2006/relationships/font" Target="fonts/font3.fntdata" /><Relationship Id="rId32" Type="http://schemas.openxmlformats.org/officeDocument/2006/relationships/font" Target="fonts/font4.fntdata" /><Relationship Id="rId33" Type="http://schemas.openxmlformats.org/officeDocument/2006/relationships/font" Target="fonts/font5.fntdata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680653" y="2033963"/>
            <a:ext cx="8021860" cy="20643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39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262626"/>
                </a:solidFill>
                <a:latin typeface="KQNJKF+CenturyGothic"/>
                <a:cs typeface="KQNJKF+CenturyGothic"/>
              </a:rPr>
              <a:t>Собрание</a:t>
            </a:r>
            <a:r>
              <a:rPr dirty="0" sz="4400">
                <a:solidFill>
                  <a:srgbClr val="262626"/>
                </a:solidFill>
                <a:latin typeface="KQNJKF+CenturyGothic"/>
                <a:cs typeface="KQNJKF+CenturyGothic"/>
              </a:rPr>
              <a:t> </a:t>
            </a:r>
            <a:r>
              <a:rPr dirty="0" sz="4400">
                <a:solidFill>
                  <a:srgbClr val="262626"/>
                </a:solidFill>
                <a:latin typeface="KQNJKF+CenturyGothic"/>
                <a:cs typeface="KQNJKF+CenturyGothic"/>
              </a:rPr>
              <a:t>попечительского</a:t>
            </a:r>
          </a:p>
          <a:p>
            <a:pPr marL="0" marR="0">
              <a:lnSpc>
                <a:spcPts val="5279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262626"/>
                </a:solidFill>
                <a:latin typeface="KQNJKF+CenturyGothic"/>
                <a:cs typeface="KQNJKF+CenturyGothic"/>
              </a:rPr>
              <a:t>совета</a:t>
            </a:r>
          </a:p>
          <a:p>
            <a:pPr marL="0" marR="0">
              <a:lnSpc>
                <a:spcPts val="5279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262626"/>
                </a:solidFill>
                <a:latin typeface="KQNJKF+CenturyGothic"/>
                <a:cs typeface="KQNJKF+CenturyGothic"/>
              </a:rPr>
              <a:t>ГУО</a:t>
            </a:r>
            <a:r>
              <a:rPr dirty="0" sz="4400">
                <a:solidFill>
                  <a:srgbClr val="262626"/>
                </a:solidFill>
                <a:latin typeface="KQNJKF+CenturyGothic"/>
                <a:cs typeface="KQNJKF+CenturyGothic"/>
              </a:rPr>
              <a:t> </a:t>
            </a:r>
            <a:r>
              <a:rPr dirty="0" sz="4400">
                <a:solidFill>
                  <a:srgbClr val="262626"/>
                </a:solidFill>
                <a:latin typeface="KQNJKF+CenturyGothic"/>
                <a:cs typeface="KQNJKF+CenturyGothic"/>
              </a:rPr>
              <a:t>«Гимназия-колледж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80653" y="4045642"/>
            <a:ext cx="6589667" cy="723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39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262626"/>
                </a:solidFill>
                <a:latin typeface="KQNJKF+CenturyGothic"/>
                <a:cs typeface="KQNJKF+CenturyGothic"/>
              </a:rPr>
              <a:t>искусств</a:t>
            </a:r>
            <a:r>
              <a:rPr dirty="0" sz="4400">
                <a:solidFill>
                  <a:srgbClr val="262626"/>
                </a:solidFill>
                <a:latin typeface="KQNJKF+CenturyGothic"/>
                <a:cs typeface="KQNJKF+CenturyGothic"/>
              </a:rPr>
              <a:t> </a:t>
            </a:r>
            <a:r>
              <a:rPr dirty="0" sz="4400">
                <a:solidFill>
                  <a:srgbClr val="262626"/>
                </a:solidFill>
                <a:latin typeface="KQNJKF+CenturyGothic"/>
                <a:cs typeface="KQNJKF+CenturyGothic"/>
              </a:rPr>
              <a:t>г.Молодечно»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401754" y="4969472"/>
            <a:ext cx="2565841" cy="318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UPCPGU+CenturyGothic-Bold"/>
                <a:cs typeface="UPCPGU+CenturyGothic-Bold"/>
              </a:rPr>
              <a:t>1</a:t>
            </a:r>
            <a:r>
              <a:rPr dirty="0" sz="1800" b="1">
                <a:solidFill>
                  <a:srgbClr val="000000"/>
                </a:solidFill>
                <a:latin typeface="UPCPGU+CenturyGothic-Bold"/>
                <a:cs typeface="UPCPGU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UPCPGU+CenturyGothic-Bold"/>
                <a:cs typeface="UPCPGU+CenturyGothic-Bold"/>
              </a:rPr>
              <a:t>февраля</a:t>
            </a:r>
            <a:r>
              <a:rPr dirty="0" sz="1800" b="1">
                <a:solidFill>
                  <a:srgbClr val="000000"/>
                </a:solidFill>
                <a:latin typeface="UPCPGU+CenturyGothic-Bold"/>
                <a:cs typeface="UPCPGU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UPCPGU+CenturyGothic-Bold"/>
                <a:cs typeface="UPCPGU+CenturyGothic-Bold"/>
              </a:rPr>
              <a:t>2023</a:t>
            </a:r>
            <a:r>
              <a:rPr dirty="0" sz="1800" b="1">
                <a:solidFill>
                  <a:srgbClr val="000000"/>
                </a:solidFill>
                <a:latin typeface="UPCPGU+CenturyGothic-Bold"/>
                <a:cs typeface="UPCPGU+CenturyGothic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UPCPGU+CenturyGothic-Bold"/>
                <a:cs typeface="UPCPGU+CenturyGothic-Bold"/>
              </a:rPr>
              <a:t>года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99022" y="269108"/>
            <a:ext cx="10222142" cy="4118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4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70c0"/>
                </a:solidFill>
                <a:latin typeface="KQNJKF+CenturyGothic"/>
                <a:cs typeface="KQNJKF+CenturyGothic"/>
              </a:rPr>
              <a:t>Танцевальные</a:t>
            </a:r>
            <a:r>
              <a:rPr dirty="0" sz="2400">
                <a:solidFill>
                  <a:srgbClr val="0070c0"/>
                </a:solidFill>
                <a:latin typeface="KQNJKF+CenturyGothic"/>
                <a:cs typeface="KQNJKF+CenturyGothic"/>
              </a:rPr>
              <a:t> </a:t>
            </a:r>
            <a:r>
              <a:rPr dirty="0" sz="2400">
                <a:solidFill>
                  <a:srgbClr val="0070c0"/>
                </a:solidFill>
                <a:latin typeface="KQNJKF+CenturyGothic"/>
                <a:cs typeface="KQNJKF+CenturyGothic"/>
              </a:rPr>
              <a:t>костюмы</a:t>
            </a:r>
            <a:r>
              <a:rPr dirty="0" sz="2400">
                <a:solidFill>
                  <a:srgbClr val="0070c0"/>
                </a:solidFill>
                <a:latin typeface="KQNJKF+CenturyGothic"/>
                <a:cs typeface="KQNJKF+CenturyGothic"/>
              </a:rPr>
              <a:t> </a:t>
            </a:r>
            <a:r>
              <a:rPr dirty="0" sz="2400">
                <a:solidFill>
                  <a:srgbClr val="0070c0"/>
                </a:solidFill>
                <a:latin typeface="KQNJKF+CenturyGothic"/>
                <a:cs typeface="KQNJKF+CenturyGothic"/>
              </a:rPr>
              <a:t>(8</a:t>
            </a:r>
            <a:r>
              <a:rPr dirty="0" sz="2400">
                <a:solidFill>
                  <a:srgbClr val="0070c0"/>
                </a:solidFill>
                <a:latin typeface="KQNJKF+CenturyGothic"/>
                <a:cs typeface="KQNJKF+CenturyGothic"/>
              </a:rPr>
              <a:t> </a:t>
            </a:r>
            <a:r>
              <a:rPr dirty="0" sz="2400">
                <a:solidFill>
                  <a:srgbClr val="0070c0"/>
                </a:solidFill>
                <a:latin typeface="KQNJKF+CenturyGothic"/>
                <a:cs typeface="KQNJKF+CenturyGothic"/>
              </a:rPr>
              <a:t>мужских,</a:t>
            </a:r>
            <a:r>
              <a:rPr dirty="0" sz="2400">
                <a:solidFill>
                  <a:srgbClr val="0070c0"/>
                </a:solidFill>
                <a:latin typeface="KQNJKF+CenturyGothic"/>
                <a:cs typeface="KQNJKF+CenturyGothic"/>
              </a:rPr>
              <a:t> </a:t>
            </a:r>
            <a:r>
              <a:rPr dirty="0" sz="2400">
                <a:solidFill>
                  <a:srgbClr val="0070c0"/>
                </a:solidFill>
                <a:latin typeface="KQNJKF+CenturyGothic"/>
                <a:cs typeface="KQNJKF+CenturyGothic"/>
              </a:rPr>
              <a:t>10</a:t>
            </a:r>
            <a:r>
              <a:rPr dirty="0" sz="2400">
                <a:solidFill>
                  <a:srgbClr val="0070c0"/>
                </a:solidFill>
                <a:latin typeface="KQNJKF+CenturyGothic"/>
                <a:cs typeface="KQNJKF+CenturyGothic"/>
              </a:rPr>
              <a:t> </a:t>
            </a:r>
            <a:r>
              <a:rPr dirty="0" sz="2400">
                <a:solidFill>
                  <a:srgbClr val="0070c0"/>
                </a:solidFill>
                <a:latin typeface="KQNJKF+CenturyGothic"/>
                <a:cs typeface="KQNJKF+CenturyGothic"/>
              </a:rPr>
              <a:t>женских)</a:t>
            </a:r>
            <a:r>
              <a:rPr dirty="0" sz="2400">
                <a:solidFill>
                  <a:srgbClr val="0070c0"/>
                </a:solidFill>
                <a:latin typeface="KQNJKF+CenturyGothic"/>
                <a:cs typeface="KQNJKF+CenturyGothic"/>
              </a:rPr>
              <a:t> </a:t>
            </a:r>
            <a:r>
              <a:rPr dirty="0" sz="2400">
                <a:solidFill>
                  <a:srgbClr val="0070c0"/>
                </a:solidFill>
                <a:latin typeface="KQNJKF+CenturyGothic"/>
                <a:cs typeface="KQNJKF+CenturyGothic"/>
              </a:rPr>
              <a:t>–</a:t>
            </a:r>
            <a:r>
              <a:rPr dirty="0" sz="2400">
                <a:solidFill>
                  <a:srgbClr val="0070c0"/>
                </a:solidFill>
                <a:latin typeface="KQNJKF+CenturyGothic"/>
                <a:cs typeface="KQNJKF+CenturyGothic"/>
              </a:rPr>
              <a:t> </a:t>
            </a:r>
            <a:r>
              <a:rPr dirty="0" sz="2400">
                <a:solidFill>
                  <a:srgbClr val="0070c0"/>
                </a:solidFill>
                <a:latin typeface="KQNJKF+CenturyGothic"/>
                <a:cs typeface="KQNJKF+CenturyGothic"/>
              </a:rPr>
              <a:t>9744,96</a:t>
            </a:r>
            <a:r>
              <a:rPr dirty="0" sz="2400">
                <a:solidFill>
                  <a:srgbClr val="0070c0"/>
                </a:solidFill>
                <a:latin typeface="KQNJKF+CenturyGothic"/>
                <a:cs typeface="KQNJKF+CenturyGothic"/>
              </a:rPr>
              <a:t> </a:t>
            </a:r>
            <a:r>
              <a:rPr dirty="0" sz="2400">
                <a:solidFill>
                  <a:srgbClr val="0070c0"/>
                </a:solidFill>
                <a:latin typeface="KQNJKF+CenturyGothic"/>
                <a:cs typeface="KQNJKF+CenturyGothic"/>
              </a:rPr>
              <a:t>рублей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37850" y="73040"/>
            <a:ext cx="6687984" cy="4118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4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c00000"/>
                </a:solidFill>
                <a:latin typeface="KQNJKF+CenturyGothic"/>
                <a:cs typeface="KQNJKF+CenturyGothic"/>
              </a:rPr>
              <a:t>Музыкальные</a:t>
            </a:r>
            <a:r>
              <a:rPr dirty="0" sz="2400">
                <a:solidFill>
                  <a:srgbClr val="c00000"/>
                </a:solidFill>
                <a:latin typeface="KQNJKF+CenturyGothic"/>
                <a:cs typeface="KQNJKF+CenturyGothic"/>
              </a:rPr>
              <a:t> </a:t>
            </a:r>
            <a:r>
              <a:rPr dirty="0" sz="2400">
                <a:solidFill>
                  <a:srgbClr val="c00000"/>
                </a:solidFill>
                <a:latin typeface="KQNJKF+CenturyGothic"/>
                <a:cs typeface="KQNJKF+CenturyGothic"/>
              </a:rPr>
              <a:t>инструменты</a:t>
            </a:r>
            <a:r>
              <a:rPr dirty="0" sz="2400">
                <a:solidFill>
                  <a:srgbClr val="c00000"/>
                </a:solidFill>
                <a:latin typeface="KQNJKF+CenturyGothic"/>
                <a:cs typeface="KQNJKF+CenturyGothic"/>
              </a:rPr>
              <a:t> </a:t>
            </a:r>
            <a:r>
              <a:rPr dirty="0" sz="2400">
                <a:solidFill>
                  <a:srgbClr val="c00000"/>
                </a:solidFill>
                <a:latin typeface="KQNJKF+CenturyGothic"/>
                <a:cs typeface="KQNJKF+CenturyGothic"/>
              </a:rPr>
              <a:t>9744,96</a:t>
            </a:r>
            <a:r>
              <a:rPr dirty="0" sz="2400">
                <a:solidFill>
                  <a:srgbClr val="c00000"/>
                </a:solidFill>
                <a:latin typeface="KQNJKF+CenturyGothic"/>
                <a:cs typeface="KQNJKF+CenturyGothic"/>
              </a:rPr>
              <a:t> </a:t>
            </a:r>
            <a:r>
              <a:rPr dirty="0" sz="2400">
                <a:solidFill>
                  <a:srgbClr val="c00000"/>
                </a:solidFill>
                <a:latin typeface="KQNJKF+CenturyGothic"/>
                <a:cs typeface="KQNJKF+CenturyGothic"/>
              </a:rPr>
              <a:t>рублей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820491" y="332325"/>
            <a:ext cx="2305620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c00000"/>
                </a:solidFill>
                <a:latin typeface="KQNJKF+CenturyGothic"/>
                <a:cs typeface="KQNJKF+CenturyGothic"/>
              </a:rPr>
              <a:t>Учительская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03738" y="588852"/>
            <a:ext cx="2878859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c00000"/>
                </a:solidFill>
                <a:latin typeface="KQNJKF+CenturyGothic"/>
                <a:cs typeface="KQNJKF+CenturyGothic"/>
              </a:rPr>
              <a:t>Кабинет</a:t>
            </a:r>
            <a:r>
              <a:rPr dirty="0" sz="2800">
                <a:solidFill>
                  <a:srgbClr val="c00000"/>
                </a:solidFill>
                <a:latin typeface="KQNJKF+CenturyGothic"/>
                <a:cs typeface="KQNJKF+CenturyGothic"/>
              </a:rPr>
              <a:t> </a:t>
            </a:r>
            <a:r>
              <a:rPr dirty="0" sz="2800">
                <a:solidFill>
                  <a:srgbClr val="c00000"/>
                </a:solidFill>
                <a:latin typeface="KQNJKF+CenturyGothic"/>
                <a:cs typeface="KQNJKF+CenturyGothic"/>
              </a:rPr>
              <a:t>химии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99095" y="2763588"/>
            <a:ext cx="2523611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c00000"/>
                </a:solidFill>
                <a:latin typeface="KQNJKF+CenturyGothic"/>
                <a:cs typeface="KQNJKF+CenturyGothic"/>
              </a:rPr>
              <a:t>Кабинет</a:t>
            </a:r>
            <a:r>
              <a:rPr dirty="0" sz="2800">
                <a:solidFill>
                  <a:srgbClr val="c00000"/>
                </a:solidFill>
                <a:latin typeface="KQNJKF+CenturyGothic"/>
                <a:cs typeface="KQNJKF+CenturyGothic"/>
              </a:rPr>
              <a:t> </a:t>
            </a:r>
            <a:r>
              <a:rPr dirty="0" sz="2800">
                <a:solidFill>
                  <a:srgbClr val="c00000"/>
                </a:solidFill>
                <a:latin typeface="KQNJKF+CenturyGothic"/>
                <a:cs typeface="KQNJKF+CenturyGothic"/>
              </a:rPr>
              <a:t>№35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157689" y="3132639"/>
            <a:ext cx="2621757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c00000"/>
                </a:solidFill>
                <a:latin typeface="KQNJKF+CenturyGothic"/>
                <a:cs typeface="KQNJKF+CenturyGothic"/>
              </a:rPr>
              <a:t>Кабинет</a:t>
            </a:r>
            <a:r>
              <a:rPr dirty="0" sz="2800">
                <a:solidFill>
                  <a:srgbClr val="c00000"/>
                </a:solidFill>
                <a:latin typeface="KQNJKF+CenturyGothic"/>
                <a:cs typeface="KQNJKF+CenturyGothic"/>
              </a:rPr>
              <a:t> </a:t>
            </a:r>
            <a:r>
              <a:rPr dirty="0" sz="2800">
                <a:solidFill>
                  <a:srgbClr val="c00000"/>
                </a:solidFill>
                <a:latin typeface="KQNJKF+CenturyGothic"/>
                <a:cs typeface="KQNJKF+CenturyGothic"/>
              </a:rPr>
              <a:t>№</a:t>
            </a:r>
            <a:r>
              <a:rPr dirty="0" sz="2800">
                <a:solidFill>
                  <a:srgbClr val="c00000"/>
                </a:solidFill>
                <a:latin typeface="KQNJKF+CenturyGothic"/>
                <a:cs typeface="KQNJKF+CenturyGothic"/>
              </a:rPr>
              <a:t> </a:t>
            </a:r>
            <a:r>
              <a:rPr dirty="0" sz="2800">
                <a:solidFill>
                  <a:srgbClr val="c00000"/>
                </a:solidFill>
                <a:latin typeface="KQNJKF+CenturyGothic"/>
                <a:cs typeface="KQNJKF+CenturyGothic"/>
              </a:rPr>
              <a:t>31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09996" y="4619259"/>
            <a:ext cx="3958779" cy="9008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c00000"/>
                </a:solidFill>
                <a:latin typeface="KQNJKF+CenturyGothic"/>
                <a:cs typeface="KQNJKF+CenturyGothic"/>
              </a:rPr>
              <a:t>Двери</a:t>
            </a:r>
            <a:r>
              <a:rPr dirty="0" sz="2800">
                <a:solidFill>
                  <a:srgbClr val="c00000"/>
                </a:solidFill>
                <a:latin typeface="KQNJKF+CenturyGothic"/>
                <a:cs typeface="KQNJKF+CenturyGothic"/>
              </a:rPr>
              <a:t> </a:t>
            </a:r>
            <a:r>
              <a:rPr dirty="0" sz="2800">
                <a:solidFill>
                  <a:srgbClr val="c00000"/>
                </a:solidFill>
                <a:latin typeface="KQNJKF+CenturyGothic"/>
                <a:cs typeface="KQNJKF+CenturyGothic"/>
              </a:rPr>
              <a:t>фойе</a:t>
            </a:r>
            <a:r>
              <a:rPr dirty="0" sz="2800">
                <a:solidFill>
                  <a:srgbClr val="c00000"/>
                </a:solidFill>
                <a:latin typeface="KQNJKF+CenturyGothic"/>
                <a:cs typeface="KQNJKF+CenturyGothic"/>
              </a:rPr>
              <a:t> </a:t>
            </a:r>
            <a:r>
              <a:rPr dirty="0" sz="2800">
                <a:solidFill>
                  <a:srgbClr val="c00000"/>
                </a:solidFill>
                <a:latin typeface="KQNJKF+CenturyGothic"/>
                <a:cs typeface="KQNJKF+CenturyGothic"/>
              </a:rPr>
              <a:t>3</a:t>
            </a:r>
            <a:r>
              <a:rPr dirty="0" sz="2800">
                <a:solidFill>
                  <a:srgbClr val="c00000"/>
                </a:solidFill>
                <a:latin typeface="KQNJKF+CenturyGothic"/>
                <a:cs typeface="KQNJKF+CenturyGothic"/>
              </a:rPr>
              <a:t> </a:t>
            </a:r>
            <a:r>
              <a:rPr dirty="0" sz="2800">
                <a:solidFill>
                  <a:srgbClr val="c00000"/>
                </a:solidFill>
                <a:latin typeface="KQNJKF+CenturyGothic"/>
                <a:cs typeface="KQNJKF+CenturyGothic"/>
              </a:rPr>
              <a:t>этажа</a:t>
            </a:r>
          </a:p>
          <a:p>
            <a:pPr marL="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c00000"/>
                </a:solidFill>
                <a:latin typeface="KQNJKF+CenturyGothic"/>
                <a:cs typeface="KQNJKF+CenturyGothic"/>
              </a:rPr>
              <a:t>(7560</a:t>
            </a:r>
            <a:r>
              <a:rPr dirty="0" sz="2800">
                <a:solidFill>
                  <a:srgbClr val="c00000"/>
                </a:solidFill>
                <a:latin typeface="KQNJKF+CenturyGothic"/>
                <a:cs typeface="KQNJKF+CenturyGothic"/>
              </a:rPr>
              <a:t> </a:t>
            </a:r>
            <a:r>
              <a:rPr dirty="0" sz="2800">
                <a:solidFill>
                  <a:srgbClr val="c00000"/>
                </a:solidFill>
                <a:latin typeface="KQNJKF+CenturyGothic"/>
                <a:cs typeface="KQNJKF+CenturyGothic"/>
              </a:rPr>
              <a:t>р)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725340" y="689676"/>
            <a:ext cx="3731731" cy="26063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4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70c0"/>
                </a:solidFill>
                <a:latin typeface="KQNJKF+CenturyGothic"/>
                <a:cs typeface="KQNJKF+CenturyGothic"/>
              </a:rPr>
              <a:t>Спортивный</a:t>
            </a:r>
            <a:r>
              <a:rPr dirty="0" sz="2400">
                <a:solidFill>
                  <a:srgbClr val="0070c0"/>
                </a:solidFill>
                <a:latin typeface="KQNJKF+CenturyGothic"/>
                <a:cs typeface="KQNJKF+CenturyGothic"/>
              </a:rPr>
              <a:t> </a:t>
            </a:r>
            <a:r>
              <a:rPr dirty="0" sz="2400">
                <a:solidFill>
                  <a:srgbClr val="0070c0"/>
                </a:solidFill>
                <a:latin typeface="KQNJKF+CenturyGothic"/>
                <a:cs typeface="KQNJKF+CenturyGothic"/>
              </a:rPr>
              <a:t>инвентарь</a:t>
            </a: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70c0"/>
                </a:solidFill>
                <a:latin typeface="KQNJKF+CenturyGothic"/>
                <a:cs typeface="KQNJKF+CenturyGothic"/>
              </a:rPr>
              <a:t>–скакалки,</a:t>
            </a:r>
            <a:r>
              <a:rPr dirty="0" sz="2400">
                <a:solidFill>
                  <a:srgbClr val="0070c0"/>
                </a:solidFill>
                <a:latin typeface="KQNJKF+CenturyGothic"/>
                <a:cs typeface="KQNJKF+CenturyGothic"/>
              </a:rPr>
              <a:t> </a:t>
            </a:r>
            <a:r>
              <a:rPr dirty="0" sz="2400">
                <a:solidFill>
                  <a:srgbClr val="0070c0"/>
                </a:solidFill>
                <a:latin typeface="KQNJKF+CenturyGothic"/>
                <a:cs typeface="KQNJKF+CenturyGothic"/>
              </a:rPr>
              <a:t>лыжи,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70c0"/>
                </a:solidFill>
                <a:latin typeface="KQNJKF+CenturyGothic"/>
                <a:cs typeface="KQNJKF+CenturyGothic"/>
              </a:rPr>
              <a:t>ботинки,</a:t>
            </a:r>
            <a:r>
              <a:rPr dirty="0" sz="2400">
                <a:solidFill>
                  <a:srgbClr val="0070c0"/>
                </a:solidFill>
                <a:latin typeface="KQNJKF+CenturyGothic"/>
                <a:cs typeface="KQNJKF+CenturyGothic"/>
              </a:rPr>
              <a:t> </a:t>
            </a:r>
            <a:r>
              <a:rPr dirty="0" sz="2400">
                <a:solidFill>
                  <a:srgbClr val="0070c0"/>
                </a:solidFill>
                <a:latin typeface="KQNJKF+CenturyGothic"/>
                <a:cs typeface="KQNJKF+CenturyGothic"/>
              </a:rPr>
              <a:t>палки,</a:t>
            </a: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70c0"/>
                </a:solidFill>
                <a:latin typeface="KQNJKF+CenturyGothic"/>
                <a:cs typeface="KQNJKF+CenturyGothic"/>
              </a:rPr>
              <a:t>крепления,</a:t>
            </a:r>
            <a:r>
              <a:rPr dirty="0" sz="2400">
                <a:solidFill>
                  <a:srgbClr val="0070c0"/>
                </a:solidFill>
                <a:latin typeface="KQNJKF+CenturyGothic"/>
                <a:cs typeface="KQNJKF+CenturyGothic"/>
              </a:rPr>
              <a:t> </a:t>
            </a:r>
            <a:r>
              <a:rPr dirty="0" sz="2400">
                <a:solidFill>
                  <a:srgbClr val="0070c0"/>
                </a:solidFill>
                <a:latin typeface="KQNJKF+CenturyGothic"/>
                <a:cs typeface="KQNJKF+CenturyGothic"/>
              </a:rPr>
              <a:t>мячи,</a:t>
            </a:r>
            <a:r>
              <a:rPr dirty="0" sz="2400">
                <a:solidFill>
                  <a:srgbClr val="0070c0"/>
                </a:solidFill>
                <a:latin typeface="KQNJKF+CenturyGothic"/>
                <a:cs typeface="KQNJKF+CenturyGothic"/>
              </a:rPr>
              <a:t> </a:t>
            </a:r>
            <a:r>
              <a:rPr dirty="0" sz="2400">
                <a:solidFill>
                  <a:srgbClr val="0070c0"/>
                </a:solidFill>
                <a:latin typeface="KQNJKF+CenturyGothic"/>
                <a:cs typeface="KQNJKF+CenturyGothic"/>
              </a:rPr>
              <a:t>палки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70c0"/>
                </a:solidFill>
                <a:latin typeface="KQNJKF+CenturyGothic"/>
                <a:cs typeface="KQNJKF+CenturyGothic"/>
              </a:rPr>
              <a:t>гимнастические,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70c0"/>
                </a:solidFill>
                <a:latin typeface="KQNJKF+CenturyGothic"/>
                <a:cs typeface="KQNJKF+CenturyGothic"/>
              </a:rPr>
              <a:t>гантели)</a:t>
            </a:r>
            <a:r>
              <a:rPr dirty="0" sz="2400">
                <a:solidFill>
                  <a:srgbClr val="0070c0"/>
                </a:solidFill>
                <a:latin typeface="KQNJKF+CenturyGothic"/>
                <a:cs typeface="KQNJKF+CenturyGothic"/>
              </a:rPr>
              <a:t> </a:t>
            </a:r>
            <a:r>
              <a:rPr dirty="0" sz="2400">
                <a:solidFill>
                  <a:srgbClr val="0070c0"/>
                </a:solidFill>
                <a:latin typeface="KQNJKF+CenturyGothic"/>
                <a:cs typeface="KQNJKF+CenturyGothic"/>
              </a:rPr>
              <a:t>7918,51</a:t>
            </a:r>
            <a:r>
              <a:rPr dirty="0" sz="2400">
                <a:solidFill>
                  <a:srgbClr val="0070c0"/>
                </a:solidFill>
                <a:latin typeface="KQNJKF+CenturyGothic"/>
                <a:cs typeface="KQNJKF+CenturyGothic"/>
              </a:rPr>
              <a:t> </a:t>
            </a:r>
            <a:r>
              <a:rPr dirty="0" sz="2400">
                <a:solidFill>
                  <a:srgbClr val="0070c0"/>
                </a:solidFill>
                <a:latin typeface="KQNJKF+CenturyGothic"/>
                <a:cs typeface="KQNJKF+CenturyGothic"/>
              </a:rPr>
              <a:t>р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70c0"/>
                </a:solidFill>
                <a:latin typeface="KQNJKF+CenturyGothic"/>
                <a:cs typeface="KQNJKF+CenturyGothic"/>
              </a:rPr>
              <a:t>Игровой</a:t>
            </a:r>
            <a:r>
              <a:rPr dirty="0" sz="2400">
                <a:solidFill>
                  <a:srgbClr val="0070c0"/>
                </a:solidFill>
                <a:latin typeface="KQNJKF+CenturyGothic"/>
                <a:cs typeface="KQNJKF+CenturyGothic"/>
              </a:rPr>
              <a:t> </a:t>
            </a:r>
            <a:r>
              <a:rPr dirty="0" sz="2400">
                <a:solidFill>
                  <a:srgbClr val="0070c0"/>
                </a:solidFill>
                <a:latin typeface="KQNJKF+CenturyGothic"/>
                <a:cs typeface="KQNJKF+CenturyGothic"/>
              </a:rPr>
              <a:t>набор</a:t>
            </a:r>
            <a:r>
              <a:rPr dirty="0" sz="2400">
                <a:solidFill>
                  <a:srgbClr val="0070c0"/>
                </a:solidFill>
                <a:latin typeface="KQNJKF+CenturyGothic"/>
                <a:cs typeface="KQNJKF+CenturyGothic"/>
              </a:rPr>
              <a:t> </a:t>
            </a:r>
            <a:r>
              <a:rPr dirty="0" sz="2400">
                <a:solidFill>
                  <a:srgbClr val="0070c0"/>
                </a:solidFill>
                <a:latin typeface="KQNJKF+CenturyGothic"/>
                <a:cs typeface="KQNJKF+CenturyGothic"/>
              </a:rPr>
              <a:t>–</a:t>
            </a:r>
            <a:r>
              <a:rPr dirty="0" sz="2400">
                <a:solidFill>
                  <a:srgbClr val="0070c0"/>
                </a:solidFill>
                <a:latin typeface="KQNJKF+CenturyGothic"/>
                <a:cs typeface="KQNJKF+CenturyGothic"/>
              </a:rPr>
              <a:t> </a:t>
            </a:r>
            <a:r>
              <a:rPr dirty="0" sz="2400">
                <a:solidFill>
                  <a:srgbClr val="0070c0"/>
                </a:solidFill>
                <a:latin typeface="KQNJKF+CenturyGothic"/>
                <a:cs typeface="KQNJKF+CenturyGothic"/>
              </a:rPr>
              <a:t>150</a:t>
            </a:r>
            <a:r>
              <a:rPr dirty="0" sz="2400">
                <a:solidFill>
                  <a:srgbClr val="0070c0"/>
                </a:solidFill>
                <a:latin typeface="KQNJKF+CenturyGothic"/>
                <a:cs typeface="KQNJKF+CenturyGothic"/>
              </a:rPr>
              <a:t> </a:t>
            </a:r>
            <a:r>
              <a:rPr dirty="0" sz="2400">
                <a:solidFill>
                  <a:srgbClr val="0070c0"/>
                </a:solidFill>
                <a:latin typeface="KQNJKF+CenturyGothic"/>
                <a:cs typeface="KQNJKF+CenturyGothic"/>
              </a:rPr>
              <a:t>р.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37850" y="73040"/>
            <a:ext cx="2506126" cy="4118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4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c00000"/>
                </a:solidFill>
                <a:latin typeface="KQNJKF+CenturyGothic"/>
                <a:cs typeface="KQNJKF+CenturyGothic"/>
              </a:rPr>
              <a:t>В.Гостинец,</a:t>
            </a:r>
            <a:r>
              <a:rPr dirty="0" sz="2400">
                <a:solidFill>
                  <a:srgbClr val="c00000"/>
                </a:solidFill>
                <a:latin typeface="KQNJKF+CenturyGothic"/>
                <a:cs typeface="KQNJKF+CenturyGothic"/>
              </a:rPr>
              <a:t> </a:t>
            </a:r>
            <a:r>
              <a:rPr dirty="0" sz="2400">
                <a:solidFill>
                  <a:srgbClr val="c00000"/>
                </a:solidFill>
                <a:latin typeface="KQNJKF+CenturyGothic"/>
                <a:cs typeface="KQNJKF+CenturyGothic"/>
              </a:rPr>
              <a:t>115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93693" y="268737"/>
            <a:ext cx="7001681" cy="319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Предполагаемое</a:t>
            </a:r>
            <a:r>
              <a:rPr dirty="0" sz="20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наименование</a:t>
            </a:r>
            <a:r>
              <a:rPr dirty="0" sz="20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товара,</a:t>
            </a:r>
            <a:r>
              <a:rPr dirty="0" sz="20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выполнения</a:t>
            </a:r>
            <a:r>
              <a:rPr dirty="0" sz="20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услуги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625211" y="268737"/>
            <a:ext cx="935856" cy="319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Сумма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88059" y="700785"/>
            <a:ext cx="8535976" cy="10204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Именная</a:t>
            </a:r>
            <a:r>
              <a:rPr dirty="0" sz="2000" spc="23">
                <a:solidFill>
                  <a:srgbClr val="000000"/>
                </a:solidFill>
                <a:latin typeface="KAVCTF+TimesNewRomanPSMT"/>
                <a:cs typeface="KAVCT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стипендия,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мероприятия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23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февраля,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8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марта,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стендовая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экспозиция</a:t>
            </a:r>
          </a:p>
          <a:p>
            <a:pPr marL="0" marR="0">
              <a:lnSpc>
                <a:spcPts val="2214"/>
              </a:lnSpc>
              <a:spcBef>
                <a:spcPts val="59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Призы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«Звездная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капель,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звездная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палитра</a:t>
            </a:r>
            <a:r>
              <a:rPr dirty="0" sz="2000" spc="74">
                <a:solidFill>
                  <a:srgbClr val="000000"/>
                </a:solidFill>
                <a:latin typeface="KAVCTF+TimesNewRomanPSMT"/>
                <a:cs typeface="KAVCT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2023»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(дипломы,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торты,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шоколад,</a:t>
            </a:r>
          </a:p>
          <a:p>
            <a:pPr marL="0" marR="0">
              <a:lnSpc>
                <a:spcPts val="2214"/>
              </a:lnSpc>
              <a:spcBef>
                <a:spcPts val="54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посещение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цирка,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театра,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боулинга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и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т.д.)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757618" y="700785"/>
            <a:ext cx="665112" cy="6699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712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1100</a:t>
            </a:r>
          </a:p>
          <a:p>
            <a:pPr marL="0" marR="0">
              <a:lnSpc>
                <a:spcPts val="2214"/>
              </a:lnSpc>
              <a:spcBef>
                <a:spcPts val="59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2000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88059" y="1728504"/>
            <a:ext cx="5400295" cy="319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Жалюзи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(кабинеты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№2,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32,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39,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коридор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2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этажа)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757618" y="1728504"/>
            <a:ext cx="660400" cy="319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2400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88059" y="2041288"/>
            <a:ext cx="5359185" cy="319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Пылесос,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стиральная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машина,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установка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дверей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500393" y="2041288"/>
            <a:ext cx="1184647" cy="319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1100+983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88059" y="2466943"/>
            <a:ext cx="8951426" cy="319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Дезинфицирующие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средства,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чистящие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средства,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хозяйственные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товары,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жидкое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757618" y="2466943"/>
            <a:ext cx="660400" cy="319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1500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88059" y="2817464"/>
            <a:ext cx="2191575" cy="6460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мыло,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посуда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и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др.</a:t>
            </a:r>
          </a:p>
          <a:p>
            <a:pPr marL="0" marR="0">
              <a:lnSpc>
                <a:spcPts val="2214"/>
              </a:lnSpc>
              <a:spcBef>
                <a:spcPts val="357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Принтер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757618" y="3144143"/>
            <a:ext cx="660400" cy="319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1440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088059" y="3545086"/>
            <a:ext cx="2922777" cy="319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Котел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нержавеющий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40л.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0757618" y="3545086"/>
            <a:ext cx="665112" cy="1020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712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1195</a:t>
            </a:r>
          </a:p>
          <a:p>
            <a:pPr marL="0" marR="0">
              <a:lnSpc>
                <a:spcPts val="2214"/>
              </a:lnSpc>
              <a:spcBef>
                <a:spcPts val="59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1200</a:t>
            </a:r>
          </a:p>
          <a:p>
            <a:pPr marL="63500" marR="0">
              <a:lnSpc>
                <a:spcPts val="2214"/>
              </a:lnSpc>
              <a:spcBef>
                <a:spcPts val="54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500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088059" y="3895606"/>
            <a:ext cx="8412215" cy="6460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Сантехнические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материалы,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люминесцентные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лампы,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ремонт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оборудования</a:t>
            </a:r>
          </a:p>
          <a:p>
            <a:pPr marL="0" marR="0">
              <a:lnSpc>
                <a:spcPts val="2214"/>
              </a:lnSpc>
              <a:spcBef>
                <a:spcPts val="357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Бензокоса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«Патриот»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088059" y="4596646"/>
            <a:ext cx="2769458" cy="6460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Мебель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(кабинет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№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52)</a:t>
            </a:r>
          </a:p>
          <a:p>
            <a:pPr marL="0" marR="0">
              <a:lnSpc>
                <a:spcPts val="2214"/>
              </a:lnSpc>
              <a:spcBef>
                <a:spcPts val="357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Стойки</a:t>
            </a:r>
            <a:r>
              <a:rPr dirty="0" sz="2000" spc="-31">
                <a:solidFill>
                  <a:srgbClr val="000000"/>
                </a:solidFill>
                <a:latin typeface="KAVCTF+TimesNewRomanPSMT"/>
                <a:cs typeface="KAVCT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электропианино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0757618" y="4596646"/>
            <a:ext cx="660400" cy="6460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2000</a:t>
            </a:r>
          </a:p>
          <a:p>
            <a:pPr marL="63500" marR="0">
              <a:lnSpc>
                <a:spcPts val="2214"/>
              </a:lnSpc>
              <a:spcBef>
                <a:spcPts val="357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200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088059" y="5336145"/>
            <a:ext cx="4325685" cy="319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Экран,</a:t>
            </a:r>
            <a:r>
              <a:rPr dirty="0" sz="2000" spc="17">
                <a:solidFill>
                  <a:srgbClr val="000000"/>
                </a:solidFill>
                <a:latin typeface="KAVCTF+TimesNewRomanPSMT"/>
                <a:cs typeface="KAVCT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мультимедиа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(концертный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зал)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0694118" y="5336145"/>
            <a:ext cx="787400" cy="319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14000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088059" y="5686665"/>
            <a:ext cx="1160710" cy="319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ИТОГО: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0305181" y="5686665"/>
            <a:ext cx="1565647" cy="319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15618+14000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640" y="404794"/>
            <a:ext cx="10266984" cy="7751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52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262626"/>
                </a:solidFill>
                <a:latin typeface="UPCPGU+CenturyGothic-Bold"/>
                <a:cs typeface="UPCPGU+CenturyGothic-Bold"/>
              </a:rPr>
              <a:t>О</a:t>
            </a:r>
            <a:r>
              <a:rPr dirty="0" sz="2000" b="1">
                <a:solidFill>
                  <a:srgbClr val="262626"/>
                </a:solidFill>
                <a:latin typeface="UPCPGU+CenturyGothic-Bold"/>
                <a:cs typeface="UPCPGU+CenturyGothic-Bold"/>
              </a:rPr>
              <a:t> </a:t>
            </a:r>
            <a:r>
              <a:rPr dirty="0" sz="2000" b="1">
                <a:solidFill>
                  <a:srgbClr val="262626"/>
                </a:solidFill>
                <a:latin typeface="UPCPGU+CenturyGothic-Bold"/>
                <a:cs typeface="UPCPGU+CenturyGothic-Bold"/>
              </a:rPr>
              <a:t>ходе</a:t>
            </a:r>
            <a:r>
              <a:rPr dirty="0" sz="2000" b="1">
                <a:solidFill>
                  <a:srgbClr val="262626"/>
                </a:solidFill>
                <a:latin typeface="UPCPGU+CenturyGothic-Bold"/>
                <a:cs typeface="UPCPGU+CenturyGothic-Bold"/>
              </a:rPr>
              <a:t> </a:t>
            </a:r>
            <a:r>
              <a:rPr dirty="0" sz="2000" b="1">
                <a:solidFill>
                  <a:srgbClr val="262626"/>
                </a:solidFill>
                <a:latin typeface="UPCPGU+CenturyGothic-Bold"/>
                <a:cs typeface="UPCPGU+CenturyGothic-Bold"/>
              </a:rPr>
              <a:t>возмещения</a:t>
            </a:r>
            <a:r>
              <a:rPr dirty="0" sz="2000" b="1">
                <a:solidFill>
                  <a:srgbClr val="262626"/>
                </a:solidFill>
                <a:latin typeface="UPCPGU+CenturyGothic-Bold"/>
                <a:cs typeface="UPCPGU+CenturyGothic-Bold"/>
              </a:rPr>
              <a:t> </a:t>
            </a:r>
            <a:r>
              <a:rPr dirty="0" sz="2000" b="1">
                <a:solidFill>
                  <a:srgbClr val="262626"/>
                </a:solidFill>
                <a:latin typeface="UPCPGU+CenturyGothic-Bold"/>
                <a:cs typeface="UPCPGU+CenturyGothic-Bold"/>
              </a:rPr>
              <a:t>в</a:t>
            </a:r>
            <a:r>
              <a:rPr dirty="0" sz="2000" b="1">
                <a:solidFill>
                  <a:srgbClr val="262626"/>
                </a:solidFill>
                <a:latin typeface="UPCPGU+CenturyGothic-Bold"/>
                <a:cs typeface="UPCPGU+CenturyGothic-Bold"/>
              </a:rPr>
              <a:t> </a:t>
            </a:r>
            <a:r>
              <a:rPr dirty="0" sz="2000" b="1">
                <a:solidFill>
                  <a:srgbClr val="262626"/>
                </a:solidFill>
                <a:latin typeface="UPCPGU+CenturyGothic-Bold"/>
                <a:cs typeface="UPCPGU+CenturyGothic-Bold"/>
              </a:rPr>
              <a:t>местный</a:t>
            </a:r>
            <a:r>
              <a:rPr dirty="0" sz="2000" b="1">
                <a:solidFill>
                  <a:srgbClr val="262626"/>
                </a:solidFill>
                <a:latin typeface="UPCPGU+CenturyGothic-Bold"/>
                <a:cs typeface="UPCPGU+CenturyGothic-Bold"/>
              </a:rPr>
              <a:t> </a:t>
            </a:r>
            <a:r>
              <a:rPr dirty="0" sz="2000" b="1">
                <a:solidFill>
                  <a:srgbClr val="262626"/>
                </a:solidFill>
                <a:latin typeface="UPCPGU+CenturyGothic-Bold"/>
                <a:cs typeface="UPCPGU+CenturyGothic-Bold"/>
              </a:rPr>
              <a:t>бюджет</a:t>
            </a:r>
            <a:r>
              <a:rPr dirty="0" sz="2000" b="1">
                <a:solidFill>
                  <a:srgbClr val="262626"/>
                </a:solidFill>
                <a:latin typeface="UPCPGU+CenturyGothic-Bold"/>
                <a:cs typeface="UPCPGU+CenturyGothic-Bold"/>
              </a:rPr>
              <a:t> </a:t>
            </a:r>
            <a:r>
              <a:rPr dirty="0" sz="2000" b="1">
                <a:solidFill>
                  <a:srgbClr val="262626"/>
                </a:solidFill>
                <a:latin typeface="UPCPGU+CenturyGothic-Bold"/>
                <a:cs typeface="UPCPGU+CenturyGothic-Bold"/>
              </a:rPr>
              <a:t>средств,</a:t>
            </a:r>
            <a:r>
              <a:rPr dirty="0" sz="2000" b="1">
                <a:solidFill>
                  <a:srgbClr val="262626"/>
                </a:solidFill>
                <a:latin typeface="UPCPGU+CenturyGothic-Bold"/>
                <a:cs typeface="UPCPGU+CenturyGothic-Bold"/>
              </a:rPr>
              <a:t> </a:t>
            </a:r>
            <a:r>
              <a:rPr dirty="0" sz="2000" b="1">
                <a:solidFill>
                  <a:srgbClr val="262626"/>
                </a:solidFill>
                <a:latin typeface="UPCPGU+CenturyGothic-Bold"/>
                <a:cs typeface="UPCPGU+CenturyGothic-Bold"/>
              </a:rPr>
              <a:t>затраченных</a:t>
            </a:r>
            <a:r>
              <a:rPr dirty="0" sz="2000" b="1">
                <a:solidFill>
                  <a:srgbClr val="262626"/>
                </a:solidFill>
                <a:latin typeface="UPCPGU+CenturyGothic-Bold"/>
                <a:cs typeface="UPCPGU+CenturyGothic-Bold"/>
              </a:rPr>
              <a:t> </a:t>
            </a:r>
            <a:r>
              <a:rPr dirty="0" sz="2000" b="1">
                <a:solidFill>
                  <a:srgbClr val="262626"/>
                </a:solidFill>
                <a:latin typeface="UPCPGU+CenturyGothic-Bold"/>
                <a:cs typeface="UPCPGU+CenturyGothic-Bold"/>
              </a:rPr>
              <a:t>государством</a:t>
            </a:r>
          </a:p>
          <a:p>
            <a:pPr marL="0" marR="0">
              <a:lnSpc>
                <a:spcPts val="317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262626"/>
                </a:solidFill>
                <a:latin typeface="UPCPGU+CenturyGothic-Bold"/>
                <a:cs typeface="UPCPGU+CenturyGothic-Bold"/>
              </a:rPr>
              <a:t>на</a:t>
            </a:r>
            <a:r>
              <a:rPr dirty="0" sz="2000" b="1">
                <a:solidFill>
                  <a:srgbClr val="262626"/>
                </a:solidFill>
                <a:latin typeface="UPCPGU+CenturyGothic-Bold"/>
                <a:cs typeface="UPCPGU+CenturyGothic-Bold"/>
              </a:rPr>
              <a:t> </a:t>
            </a:r>
            <a:r>
              <a:rPr dirty="0" sz="2000" b="1">
                <a:solidFill>
                  <a:srgbClr val="262626"/>
                </a:solidFill>
                <a:latin typeface="UPCPGU+CenturyGothic-Bold"/>
                <a:cs typeface="UPCPGU+CenturyGothic-Bold"/>
              </a:rPr>
              <a:t>подготовку</a:t>
            </a:r>
            <a:r>
              <a:rPr dirty="0" sz="2000" b="1">
                <a:solidFill>
                  <a:srgbClr val="262626"/>
                </a:solidFill>
                <a:latin typeface="UPCPGU+CenturyGothic-Bold"/>
                <a:cs typeface="UPCPGU+CenturyGothic-Bold"/>
              </a:rPr>
              <a:t> </a:t>
            </a:r>
            <a:r>
              <a:rPr dirty="0" sz="2000" b="1">
                <a:solidFill>
                  <a:srgbClr val="262626"/>
                </a:solidFill>
                <a:latin typeface="UPCPGU+CenturyGothic-Bold"/>
                <a:cs typeface="UPCPGU+CenturyGothic-Bold"/>
              </a:rPr>
              <a:t>специалистов</a:t>
            </a:r>
            <a:r>
              <a:rPr dirty="0" sz="2000" b="1">
                <a:solidFill>
                  <a:srgbClr val="262626"/>
                </a:solidFill>
                <a:latin typeface="UPCPGU+CenturyGothic-Bold"/>
                <a:cs typeface="UPCPGU+CenturyGothic-Bold"/>
              </a:rPr>
              <a:t> </a:t>
            </a:r>
            <a:r>
              <a:rPr dirty="0" sz="2000" b="1">
                <a:solidFill>
                  <a:srgbClr val="262626"/>
                </a:solidFill>
                <a:latin typeface="UPCPGU+CenturyGothic-Bold"/>
                <a:cs typeface="UPCPGU+CenturyGothic-Bold"/>
              </a:rPr>
              <a:t>на</a:t>
            </a:r>
            <a:r>
              <a:rPr dirty="0" sz="2000" b="1">
                <a:solidFill>
                  <a:srgbClr val="262626"/>
                </a:solidFill>
                <a:latin typeface="UPCPGU+CenturyGothic-Bold"/>
                <a:cs typeface="UPCPGU+CenturyGothic-Bold"/>
              </a:rPr>
              <a:t> </a:t>
            </a:r>
            <a:r>
              <a:rPr dirty="0" sz="2000" b="1">
                <a:solidFill>
                  <a:srgbClr val="262626"/>
                </a:solidFill>
                <a:latin typeface="UPCPGU+CenturyGothic-Bold"/>
                <a:cs typeface="UPCPGU+CenturyGothic-Bold"/>
              </a:rPr>
              <a:t>01.01.2023</a:t>
            </a:r>
            <a:r>
              <a:rPr dirty="0" sz="2800">
                <a:solidFill>
                  <a:srgbClr val="262626"/>
                </a:solidFill>
                <a:latin typeface="KQNJKF+CenturyGothic"/>
                <a:cs typeface="KQNJKF+CenturyGothic"/>
              </a:rPr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40" y="1420288"/>
            <a:ext cx="10170429" cy="43119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52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По</a:t>
            </a:r>
            <a:r>
              <a:rPr dirty="0" sz="2000" spc="111">
                <a:solidFill>
                  <a:srgbClr val="0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состоянию</a:t>
            </a:r>
            <a:r>
              <a:rPr dirty="0" sz="2000" spc="148">
                <a:solidFill>
                  <a:srgbClr val="0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на</a:t>
            </a:r>
            <a:r>
              <a:rPr dirty="0" sz="2000" spc="112">
                <a:solidFill>
                  <a:srgbClr val="0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29.12.2022</a:t>
            </a:r>
            <a:r>
              <a:rPr dirty="0" sz="2000" spc="144">
                <a:solidFill>
                  <a:srgbClr val="0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года</a:t>
            </a:r>
            <a:r>
              <a:rPr dirty="0" sz="2000" spc="123">
                <a:solidFill>
                  <a:srgbClr val="0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выпускниками,</a:t>
            </a:r>
            <a:r>
              <a:rPr dirty="0" sz="2000" spc="138">
                <a:solidFill>
                  <a:srgbClr val="0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в</a:t>
            </a:r>
            <a:r>
              <a:rPr dirty="0" sz="2000" spc="112">
                <a:solidFill>
                  <a:srgbClr val="0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отношении</a:t>
            </a:r>
            <a:r>
              <a:rPr dirty="0" sz="2000" spc="137">
                <a:solidFill>
                  <a:srgbClr val="0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которых</a:t>
            </a:r>
            <a:r>
              <a:rPr dirty="0" sz="2000" spc="116">
                <a:solidFill>
                  <a:srgbClr val="0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с</a:t>
            </a:r>
            <a:r>
              <a:rPr dirty="0" sz="2000" spc="116">
                <a:solidFill>
                  <a:srgbClr val="0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2016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года</a:t>
            </a:r>
            <a:r>
              <a:rPr dirty="0" sz="2000" spc="310">
                <a:solidFill>
                  <a:srgbClr val="0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по</a:t>
            </a:r>
            <a:r>
              <a:rPr dirty="0" sz="2000" spc="305">
                <a:solidFill>
                  <a:srgbClr val="0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2022</a:t>
            </a:r>
            <a:r>
              <a:rPr dirty="0" sz="2000" spc="317">
                <a:solidFill>
                  <a:srgbClr val="0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год</a:t>
            </a:r>
            <a:r>
              <a:rPr dirty="0" sz="2000" spc="313">
                <a:solidFill>
                  <a:srgbClr val="0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принято</a:t>
            </a:r>
            <a:r>
              <a:rPr dirty="0" sz="2000" spc="313">
                <a:solidFill>
                  <a:srgbClr val="0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решение</a:t>
            </a:r>
            <a:r>
              <a:rPr dirty="0" sz="2000" spc="309">
                <a:solidFill>
                  <a:srgbClr val="0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о</a:t>
            </a:r>
            <a:r>
              <a:rPr dirty="0" sz="2000" spc="301">
                <a:solidFill>
                  <a:srgbClr val="0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возмещении</a:t>
            </a:r>
            <a:r>
              <a:rPr dirty="0" sz="2000" spc="339">
                <a:solidFill>
                  <a:srgbClr val="0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средств,</a:t>
            </a:r>
            <a:r>
              <a:rPr dirty="0" sz="2000" spc="320">
                <a:solidFill>
                  <a:srgbClr val="0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возвращено</a:t>
            </a:r>
            <a:r>
              <a:rPr dirty="0" sz="2000" spc="321">
                <a:solidFill>
                  <a:srgbClr val="0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10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выпускниками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в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размере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100%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на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сумму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26391,62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рублей.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Частично</a:t>
            </a:r>
            <a:r>
              <a:rPr dirty="0" sz="2000" spc="2870">
                <a:solidFill>
                  <a:srgbClr val="0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Хизриевой</a:t>
            </a:r>
            <a:r>
              <a:rPr dirty="0" sz="2000" spc="2888">
                <a:solidFill>
                  <a:srgbClr val="0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Залиной</a:t>
            </a:r>
            <a:r>
              <a:rPr dirty="0" sz="2000" spc="2881">
                <a:solidFill>
                  <a:srgbClr val="0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(2017</a:t>
            </a:r>
            <a:r>
              <a:rPr dirty="0" sz="2000" spc="2878">
                <a:solidFill>
                  <a:srgbClr val="0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год,</a:t>
            </a:r>
            <a:r>
              <a:rPr dirty="0" sz="2000" spc="2872">
                <a:solidFill>
                  <a:srgbClr val="0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актерское</a:t>
            </a:r>
            <a:r>
              <a:rPr dirty="0" sz="2000" spc="2867">
                <a:solidFill>
                  <a:srgbClr val="0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искусство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(драматический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театр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и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кино)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928,52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(23%)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бел.рублей.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Григорович</a:t>
            </a:r>
            <a:r>
              <a:rPr dirty="0" sz="2000" spc="102">
                <a:solidFill>
                  <a:srgbClr val="0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Анастасия</a:t>
            </a:r>
            <a:r>
              <a:rPr dirty="0" sz="2000" spc="89">
                <a:solidFill>
                  <a:srgbClr val="0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(2017</a:t>
            </a:r>
            <a:r>
              <a:rPr dirty="0" sz="2000" spc="93">
                <a:solidFill>
                  <a:srgbClr val="0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год,</a:t>
            </a:r>
            <a:r>
              <a:rPr dirty="0" sz="2000" spc="88">
                <a:solidFill>
                  <a:srgbClr val="0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актерское</a:t>
            </a:r>
            <a:r>
              <a:rPr dirty="0" sz="2000" spc="81">
                <a:solidFill>
                  <a:srgbClr val="0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искусство</a:t>
            </a:r>
            <a:r>
              <a:rPr dirty="0" sz="2000" spc="113">
                <a:solidFill>
                  <a:srgbClr val="0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(драматический</a:t>
            </a:r>
            <a:r>
              <a:rPr dirty="0" sz="2000" spc="99">
                <a:solidFill>
                  <a:srgbClr val="0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театр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и</a:t>
            </a:r>
            <a:r>
              <a:rPr dirty="0" sz="2000" spc="175">
                <a:solidFill>
                  <a:srgbClr val="0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кино)</a:t>
            </a:r>
            <a:r>
              <a:rPr dirty="0" sz="2000" spc="182">
                <a:solidFill>
                  <a:srgbClr val="0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-</a:t>
            </a:r>
            <a:r>
              <a:rPr dirty="0" sz="2000" spc="892">
                <a:solidFill>
                  <a:srgbClr val="0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решение</a:t>
            </a:r>
            <a:r>
              <a:rPr dirty="0" sz="2000" spc="180">
                <a:solidFill>
                  <a:srgbClr val="0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суда</a:t>
            </a:r>
            <a:r>
              <a:rPr dirty="0" sz="2000" spc="183">
                <a:solidFill>
                  <a:srgbClr val="0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о</a:t>
            </a:r>
            <a:r>
              <a:rPr dirty="0" sz="2000" spc="173">
                <a:solidFill>
                  <a:srgbClr val="0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приостановлении</a:t>
            </a:r>
            <a:r>
              <a:rPr dirty="0" sz="2000" spc="219">
                <a:solidFill>
                  <a:srgbClr val="0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исполнительного</a:t>
            </a:r>
            <a:r>
              <a:rPr dirty="0" sz="2000" spc="224">
                <a:solidFill>
                  <a:srgbClr val="0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производства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на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сумму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3278,45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бел.рублей.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Сальманович</a:t>
            </a:r>
            <a:r>
              <a:rPr dirty="0" sz="2000" spc="115">
                <a:solidFill>
                  <a:srgbClr val="0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Владислав</a:t>
            </a:r>
            <a:r>
              <a:rPr dirty="0" sz="2000" spc="125">
                <a:solidFill>
                  <a:srgbClr val="0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(2021</a:t>
            </a:r>
            <a:r>
              <a:rPr dirty="0" sz="2000" spc="117">
                <a:solidFill>
                  <a:srgbClr val="0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год,</a:t>
            </a:r>
            <a:r>
              <a:rPr dirty="0" sz="2000" spc="112">
                <a:solidFill>
                  <a:srgbClr val="0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хореографическое</a:t>
            </a:r>
            <a:r>
              <a:rPr dirty="0" sz="2000" spc="128">
                <a:solidFill>
                  <a:srgbClr val="0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искусство</a:t>
            </a:r>
            <a:r>
              <a:rPr dirty="0" sz="2000" spc="137">
                <a:solidFill>
                  <a:srgbClr val="0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(народный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танец)</a:t>
            </a:r>
            <a:r>
              <a:rPr dirty="0" sz="2000" spc="81">
                <a:solidFill>
                  <a:srgbClr val="0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-</a:t>
            </a:r>
            <a:r>
              <a:rPr dirty="0" sz="2000" spc="77">
                <a:solidFill>
                  <a:srgbClr val="0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молодой</a:t>
            </a:r>
            <a:r>
              <a:rPr dirty="0" sz="2000" spc="114">
                <a:solidFill>
                  <a:srgbClr val="0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специалист</a:t>
            </a:r>
            <a:r>
              <a:rPr dirty="0" sz="2000" spc="108">
                <a:solidFill>
                  <a:srgbClr val="0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по</a:t>
            </a:r>
            <a:r>
              <a:rPr dirty="0" sz="2000" spc="87">
                <a:solidFill>
                  <a:srgbClr val="0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30.08.2022</a:t>
            </a:r>
            <a:r>
              <a:rPr dirty="0" sz="2000" spc="112">
                <a:solidFill>
                  <a:srgbClr val="0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в</a:t>
            </a:r>
            <a:r>
              <a:rPr dirty="0" sz="2000" spc="81">
                <a:solidFill>
                  <a:srgbClr val="0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Ошмянском</a:t>
            </a:r>
            <a:r>
              <a:rPr dirty="0" sz="2000" spc="102">
                <a:solidFill>
                  <a:srgbClr val="0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центре</a:t>
            </a:r>
            <a:r>
              <a:rPr dirty="0" sz="2000" spc="80">
                <a:solidFill>
                  <a:srgbClr val="0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творчества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детей</a:t>
            </a:r>
            <a:r>
              <a:rPr dirty="0" sz="2000" spc="732">
                <a:solidFill>
                  <a:srgbClr val="0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и</a:t>
            </a:r>
            <a:r>
              <a:rPr dirty="0" sz="2000" spc="723">
                <a:solidFill>
                  <a:srgbClr val="0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молодежи</a:t>
            </a:r>
            <a:r>
              <a:rPr dirty="0" sz="2000" spc="751">
                <a:solidFill>
                  <a:srgbClr val="0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по</a:t>
            </a:r>
            <a:r>
              <a:rPr dirty="0" sz="2000" spc="725">
                <a:solidFill>
                  <a:srgbClr val="0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специальности,</a:t>
            </a:r>
            <a:r>
              <a:rPr dirty="0" sz="2000" spc="748">
                <a:solidFill>
                  <a:srgbClr val="0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дневное</a:t>
            </a:r>
            <a:r>
              <a:rPr dirty="0" sz="2000" spc="742">
                <a:solidFill>
                  <a:srgbClr val="0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отделение</a:t>
            </a:r>
            <a:r>
              <a:rPr dirty="0" sz="2000" spc="744">
                <a:solidFill>
                  <a:srgbClr val="0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на</a:t>
            </a:r>
            <a:r>
              <a:rPr dirty="0" sz="2000" spc="719">
                <a:solidFill>
                  <a:srgbClr val="0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факультет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Хореографическое</a:t>
            </a:r>
            <a:r>
              <a:rPr dirty="0" sz="2000" spc="864">
                <a:solidFill>
                  <a:srgbClr val="0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искусство</a:t>
            </a:r>
            <a:r>
              <a:rPr dirty="0" sz="2000" spc="881">
                <a:solidFill>
                  <a:srgbClr val="0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(народный</a:t>
            </a:r>
            <a:r>
              <a:rPr dirty="0" sz="2000" spc="859">
                <a:solidFill>
                  <a:srgbClr val="0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танец)</a:t>
            </a:r>
            <a:r>
              <a:rPr dirty="0" sz="2000" spc="842">
                <a:solidFill>
                  <a:srgbClr val="0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в</a:t>
            </a:r>
            <a:r>
              <a:rPr dirty="0" sz="2000" spc="846">
                <a:solidFill>
                  <a:srgbClr val="0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БГУКиИ.</a:t>
            </a:r>
            <a:r>
              <a:rPr dirty="0" sz="2000" spc="859">
                <a:solidFill>
                  <a:srgbClr val="0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Возмещение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2468,8</a:t>
            </a:r>
            <a:r>
              <a:rPr dirty="0" sz="2000" spc="259">
                <a:solidFill>
                  <a:srgbClr val="0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рублей.</a:t>
            </a:r>
            <a:r>
              <a:rPr dirty="0" sz="2000" spc="250">
                <a:solidFill>
                  <a:srgbClr val="0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При</a:t>
            </a:r>
            <a:r>
              <a:rPr dirty="0" sz="2000" spc="240">
                <a:solidFill>
                  <a:srgbClr val="0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отсутствии</a:t>
            </a:r>
            <a:r>
              <a:rPr dirty="0" sz="2000" spc="274">
                <a:solidFill>
                  <a:srgbClr val="0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перечислений</a:t>
            </a:r>
            <a:r>
              <a:rPr dirty="0" sz="2000" spc="277">
                <a:solidFill>
                  <a:srgbClr val="0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учреждением</a:t>
            </a:r>
            <a:r>
              <a:rPr dirty="0" sz="2000" spc="261">
                <a:solidFill>
                  <a:srgbClr val="0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27.02.2023</a:t>
            </a:r>
            <a:r>
              <a:rPr dirty="0" sz="2000" spc="272">
                <a:solidFill>
                  <a:srgbClr val="0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будет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подан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пакет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документов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в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000000"/>
                </a:solidFill>
                <a:latin typeface="KQNJKF+CenturyGothic"/>
                <a:cs typeface="KQNJKF+CenturyGothic"/>
              </a:rPr>
              <a:t>суд.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325889" y="386189"/>
            <a:ext cx="8555146" cy="7775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4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UPCPGU+CenturyGothic-Bold"/>
                <a:cs typeface="UPCPGU+CenturyGothic-Bold"/>
              </a:rPr>
              <a:t>О</a:t>
            </a:r>
            <a:r>
              <a:rPr dirty="0" sz="2400" spc="665" b="1">
                <a:solidFill>
                  <a:srgbClr val="000000"/>
                </a:solidFill>
                <a:latin typeface="UPCPGU+CenturyGothic-Bold"/>
                <a:cs typeface="UPCPGU+CenturyGothic-Bold"/>
              </a:rPr>
              <a:t> </a:t>
            </a:r>
            <a:r>
              <a:rPr dirty="0" sz="2400" b="1">
                <a:solidFill>
                  <a:srgbClr val="000000"/>
                </a:solidFill>
                <a:latin typeface="UPCPGU+CenturyGothic-Bold"/>
                <a:cs typeface="UPCPGU+CenturyGothic-Bold"/>
              </a:rPr>
              <a:t>распределении</a:t>
            </a:r>
            <a:r>
              <a:rPr dirty="0" sz="2400" b="1">
                <a:solidFill>
                  <a:srgbClr val="000000"/>
                </a:solidFill>
                <a:latin typeface="UPCPGU+CenturyGothic-Bold"/>
                <a:cs typeface="UPCPGU+CenturyGothic-Bold"/>
              </a:rPr>
              <a:t> </a:t>
            </a:r>
            <a:r>
              <a:rPr dirty="0" sz="2400" b="1">
                <a:solidFill>
                  <a:srgbClr val="000000"/>
                </a:solidFill>
                <a:latin typeface="UPCPGU+CenturyGothic-Bold"/>
                <a:cs typeface="UPCPGU+CenturyGothic-Bold"/>
              </a:rPr>
              <a:t>учащихся</a:t>
            </a:r>
            <a:r>
              <a:rPr dirty="0" sz="2400" b="1">
                <a:solidFill>
                  <a:srgbClr val="000000"/>
                </a:solidFill>
                <a:latin typeface="UPCPGU+CenturyGothic-Bold"/>
                <a:cs typeface="UPCPGU+CenturyGothic-Bold"/>
              </a:rPr>
              <a:t> </a:t>
            </a:r>
            <a:r>
              <a:rPr dirty="0" sz="2400" b="1">
                <a:solidFill>
                  <a:srgbClr val="000000"/>
                </a:solidFill>
                <a:latin typeface="UPCPGU+CenturyGothic-Bold"/>
                <a:cs typeface="UPCPGU+CenturyGothic-Bold"/>
              </a:rPr>
              <a:t>на</a:t>
            </a:r>
            <a:r>
              <a:rPr dirty="0" sz="2400" b="1">
                <a:solidFill>
                  <a:srgbClr val="000000"/>
                </a:solidFill>
                <a:latin typeface="UPCPGU+CenturyGothic-Bold"/>
                <a:cs typeface="UPCPGU+CenturyGothic-Bold"/>
              </a:rPr>
              <a:t> </a:t>
            </a:r>
            <a:r>
              <a:rPr dirty="0" sz="2400" b="1">
                <a:solidFill>
                  <a:srgbClr val="000000"/>
                </a:solidFill>
                <a:latin typeface="UPCPGU+CenturyGothic-Bold"/>
                <a:cs typeface="UPCPGU+CenturyGothic-Bold"/>
              </a:rPr>
              <a:t>медицинские</a:t>
            </a:r>
            <a:r>
              <a:rPr dirty="0" sz="2400" b="1">
                <a:solidFill>
                  <a:srgbClr val="000000"/>
                </a:solidFill>
                <a:latin typeface="UPCPGU+CenturyGothic-Bold"/>
                <a:cs typeface="UPCPGU+CenturyGothic-Bold"/>
              </a:rPr>
              <a:t> </a:t>
            </a:r>
            <a:r>
              <a:rPr dirty="0" sz="2400" b="1">
                <a:solidFill>
                  <a:srgbClr val="000000"/>
                </a:solidFill>
                <a:latin typeface="UPCPGU+CenturyGothic-Bold"/>
                <a:cs typeface="UPCPGU+CenturyGothic-Bold"/>
              </a:rPr>
              <a:t>группы</a:t>
            </a:r>
          </a:p>
          <a:p>
            <a:pPr marL="1462881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UPCPGU+CenturyGothic-Bold"/>
                <a:cs typeface="UPCPGU+CenturyGothic-Bold"/>
              </a:rPr>
              <a:t>для</a:t>
            </a:r>
            <a:r>
              <a:rPr dirty="0" sz="2400" spc="15" b="1">
                <a:solidFill>
                  <a:srgbClr val="000000"/>
                </a:solidFill>
                <a:latin typeface="UPCPGU+CenturyGothic-Bold"/>
                <a:cs typeface="UPCPGU+CenturyGothic-Bold"/>
              </a:rPr>
              <a:t> </a:t>
            </a:r>
            <a:r>
              <a:rPr dirty="0" sz="2400" b="1">
                <a:solidFill>
                  <a:srgbClr val="000000"/>
                </a:solidFill>
                <a:latin typeface="UPCPGU+CenturyGothic-Bold"/>
                <a:cs typeface="UPCPGU+CenturyGothic-Bold"/>
              </a:rPr>
              <a:t>занятий</a:t>
            </a:r>
            <a:r>
              <a:rPr dirty="0" sz="2400" b="1">
                <a:solidFill>
                  <a:srgbClr val="000000"/>
                </a:solidFill>
                <a:latin typeface="UPCPGU+CenturyGothic-Bold"/>
                <a:cs typeface="UPCPGU+CenturyGothic-Bold"/>
              </a:rPr>
              <a:t> </a:t>
            </a:r>
            <a:r>
              <a:rPr dirty="0" sz="2400" b="1">
                <a:solidFill>
                  <a:srgbClr val="000000"/>
                </a:solidFill>
                <a:latin typeface="UPCPGU+CenturyGothic-Bold"/>
                <a:cs typeface="UPCPGU+CenturyGothic-Bold"/>
              </a:rPr>
              <a:t>физической</a:t>
            </a:r>
            <a:r>
              <a:rPr dirty="0" sz="2400" b="1">
                <a:solidFill>
                  <a:srgbClr val="000000"/>
                </a:solidFill>
                <a:latin typeface="UPCPGU+CenturyGothic-Bold"/>
                <a:cs typeface="UPCPGU+CenturyGothic-Bold"/>
              </a:rPr>
              <a:t> </a:t>
            </a:r>
            <a:r>
              <a:rPr dirty="0" sz="2400" b="1">
                <a:solidFill>
                  <a:srgbClr val="000000"/>
                </a:solidFill>
                <a:latin typeface="UPCPGU+CenturyGothic-Bold"/>
                <a:cs typeface="UPCPGU+CenturyGothic-Bold"/>
              </a:rPr>
              <a:t>культурой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3043" y="1387125"/>
            <a:ext cx="4261286" cy="2872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UPCPGU+CenturyGothic-Bold"/>
                <a:cs typeface="UPCPGU+CenturyGothic-Bold"/>
              </a:rPr>
              <a:t>Учебный</a:t>
            </a:r>
            <a:r>
              <a:rPr dirty="0" sz="1600" spc="1176" b="1">
                <a:solidFill>
                  <a:srgbClr val="ffffff"/>
                </a:solidFill>
                <a:latin typeface="UPCPGU+CenturyGothic-Bold"/>
                <a:cs typeface="UPCPGU+CenturyGothic-Bold"/>
              </a:rPr>
              <a:t> </a:t>
            </a:r>
            <a:r>
              <a:rPr dirty="0" sz="1600" b="1">
                <a:solidFill>
                  <a:srgbClr val="ffffff"/>
                </a:solidFill>
                <a:latin typeface="UPCPGU+CenturyGothic-Bold"/>
                <a:cs typeface="UPCPGU+CenturyGothic-Bold"/>
              </a:rPr>
              <a:t>Уч-ся</a:t>
            </a:r>
            <a:r>
              <a:rPr dirty="0" sz="1600" spc="817" b="1">
                <a:solidFill>
                  <a:srgbClr val="ffffff"/>
                </a:solidFill>
                <a:latin typeface="UPCPGU+CenturyGothic-Bold"/>
                <a:cs typeface="UPCPGU+CenturyGothic-Bold"/>
              </a:rPr>
              <a:t> </a:t>
            </a:r>
            <a:r>
              <a:rPr dirty="0" sz="1600" b="1">
                <a:solidFill>
                  <a:srgbClr val="ffffff"/>
                </a:solidFill>
                <a:latin typeface="UPCPGU+CenturyGothic-Bold"/>
                <a:cs typeface="UPCPGU+CenturyGothic-Bold"/>
              </a:rPr>
              <a:t>Основная</a:t>
            </a:r>
            <a:r>
              <a:rPr dirty="0" sz="1600" spc="878" b="1">
                <a:solidFill>
                  <a:srgbClr val="ffffff"/>
                </a:solidFill>
                <a:latin typeface="UPCPGU+CenturyGothic-Bold"/>
                <a:cs typeface="UPCPGU+CenturyGothic-Bold"/>
              </a:rPr>
              <a:t> </a:t>
            </a:r>
            <a:r>
              <a:rPr dirty="0" sz="1600" b="1">
                <a:solidFill>
                  <a:srgbClr val="ffffff"/>
                </a:solidFill>
                <a:latin typeface="UPCPGU+CenturyGothic-Bold"/>
                <a:cs typeface="UPCPGU+CenturyGothic-Bold"/>
              </a:rPr>
              <a:t>Подготови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993766" y="1387125"/>
            <a:ext cx="572591" cy="2872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UPCPGU+CenturyGothic-Bold"/>
                <a:cs typeface="UPCPGU+CenturyGothic-Bold"/>
              </a:rPr>
              <a:t>ЛФК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258304" y="1387125"/>
            <a:ext cx="587771" cy="2872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UPCPGU+CenturyGothic-Bold"/>
                <a:cs typeface="UPCPGU+CenturyGothic-Bold"/>
              </a:rPr>
              <a:t>СМГ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212928" y="1387125"/>
            <a:ext cx="2373192" cy="5676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UPCPGU+CenturyGothic-Bold"/>
                <a:cs typeface="UPCPGU+CenturyGothic-Bold"/>
              </a:rPr>
              <a:t>Освобож</a:t>
            </a:r>
            <a:r>
              <a:rPr dirty="0" sz="1600" spc="1268" b="1">
                <a:solidFill>
                  <a:srgbClr val="ffffff"/>
                </a:solidFill>
                <a:latin typeface="UPCPGU+CenturyGothic-Bold"/>
                <a:cs typeface="UPCPGU+CenturyGothic-Bold"/>
              </a:rPr>
              <a:t> </a:t>
            </a:r>
            <a:r>
              <a:rPr dirty="0" sz="1600" b="1">
                <a:solidFill>
                  <a:srgbClr val="ffffff"/>
                </a:solidFill>
                <a:latin typeface="UPCPGU+CenturyGothic-Bold"/>
                <a:cs typeface="UPCPGU+CenturyGothic-Bold"/>
              </a:rPr>
              <a:t>Обучение</a:t>
            </a:r>
          </a:p>
          <a:p>
            <a:pPr marL="212725" marR="0">
              <a:lnSpc>
                <a:spcPts val="1961"/>
              </a:lnSpc>
              <a:spcBef>
                <a:spcPts val="246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UPCPGU+CenturyGothic-Bold"/>
                <a:cs typeface="UPCPGU+CenturyGothic-Bold"/>
              </a:rPr>
              <a:t>дены</a:t>
            </a:r>
            <a:r>
              <a:rPr dirty="0" sz="1600" spc="3679" b="1">
                <a:solidFill>
                  <a:srgbClr val="ffffff"/>
                </a:solidFill>
                <a:latin typeface="UPCPGU+CenturyGothic-Bold"/>
                <a:cs typeface="UPCPGU+CenturyGothic-Bold"/>
              </a:rPr>
              <a:t> </a:t>
            </a:r>
            <a:r>
              <a:rPr dirty="0" sz="1600" b="1">
                <a:solidFill>
                  <a:srgbClr val="ffffff"/>
                </a:solidFill>
                <a:latin typeface="UPCPGU+CenturyGothic-Bold"/>
                <a:cs typeface="UPCPGU+CenturyGothic-Bold"/>
              </a:rPr>
              <a:t>на</a:t>
            </a:r>
            <a:r>
              <a:rPr dirty="0" sz="1600" b="1">
                <a:solidFill>
                  <a:srgbClr val="ffffff"/>
                </a:solidFill>
                <a:latin typeface="UPCPGU+CenturyGothic-Bold"/>
                <a:cs typeface="UPCPGU+CenturyGothic-Bold"/>
              </a:rPr>
              <a:t> </a:t>
            </a:r>
            <a:r>
              <a:rPr dirty="0" sz="1600" b="1">
                <a:solidFill>
                  <a:srgbClr val="ffffff"/>
                </a:solidFill>
                <a:latin typeface="UPCPGU+CenturyGothic-Bold"/>
                <a:cs typeface="UPCPGU+CenturyGothic-Bold"/>
              </a:rPr>
              <a:t>дому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913617" y="1387125"/>
            <a:ext cx="1868626" cy="2872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UPCPGU+CenturyGothic-Bold"/>
                <a:cs typeface="UPCPGU+CenturyGothic-Bold"/>
              </a:rPr>
              <a:t>Группа</a:t>
            </a:r>
            <a:r>
              <a:rPr dirty="0" sz="1600" b="1">
                <a:solidFill>
                  <a:srgbClr val="ffffff"/>
                </a:solidFill>
                <a:latin typeface="UPCPGU+CenturyGothic-Bold"/>
                <a:cs typeface="UPCPGU+CenturyGothic-Bold"/>
              </a:rPr>
              <a:t> </a:t>
            </a:r>
            <a:r>
              <a:rPr dirty="0" sz="1600" b="1">
                <a:solidFill>
                  <a:srgbClr val="ffffff"/>
                </a:solidFill>
                <a:latin typeface="UPCPGU+CenturyGothic-Bold"/>
                <a:cs typeface="UPCPGU+CenturyGothic-Bold"/>
              </a:rPr>
              <a:t>здоровья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44031" y="1667542"/>
            <a:ext cx="495994" cy="2872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UPCPGU+CenturyGothic-Bold"/>
                <a:cs typeface="UPCPGU+CenturyGothic-Bold"/>
              </a:rPr>
              <a:t>год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356670" y="1667542"/>
            <a:ext cx="863699" cy="2872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UPCPGU+CenturyGothic-Bold"/>
                <a:cs typeface="UPCPGU+CenturyGothic-Bold"/>
              </a:rPr>
              <a:t>группа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523646" y="1667542"/>
            <a:ext cx="967482" cy="5676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UPCPGU+CenturyGothic-Bold"/>
                <a:cs typeface="UPCPGU+CenturyGothic-Bold"/>
              </a:rPr>
              <a:t>тельная</a:t>
            </a:r>
          </a:p>
          <a:p>
            <a:pPr marL="52387" marR="0">
              <a:lnSpc>
                <a:spcPts val="1961"/>
              </a:lnSpc>
              <a:spcBef>
                <a:spcPts val="246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UPCPGU+CenturyGothic-Bold"/>
                <a:cs typeface="UPCPGU+CenturyGothic-Bold"/>
              </a:rPr>
              <a:t>группа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229964" y="2593493"/>
            <a:ext cx="1751471" cy="2872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KQNJKF+CenturyGothic"/>
                <a:cs typeface="KQNJKF+CenturyGothic"/>
              </a:rPr>
              <a:t>Кол-</a:t>
            </a:r>
            <a:r>
              <a:rPr dirty="0" sz="1600" spc="1829">
                <a:solidFill>
                  <a:srgbClr val="000000"/>
                </a:solidFill>
                <a:latin typeface="KQNJKF+CenturyGothic"/>
                <a:cs typeface="KQNJKF+CenturyGothic"/>
              </a:rPr>
              <a:t> </a:t>
            </a:r>
            <a:r>
              <a:rPr dirty="0" sz="1600">
                <a:solidFill>
                  <a:srgbClr val="000000"/>
                </a:solidFill>
                <a:latin typeface="KQNJKF+CenturyGothic"/>
                <a:cs typeface="KQNJKF+CenturyGothic"/>
              </a:rPr>
              <a:t>%</a:t>
            </a:r>
            <a:r>
              <a:rPr dirty="0" sz="1600" spc="1820">
                <a:solidFill>
                  <a:srgbClr val="000000"/>
                </a:solidFill>
                <a:latin typeface="KQNJKF+CenturyGothic"/>
                <a:cs typeface="KQNJKF+CenturyGothic"/>
              </a:rPr>
              <a:t> </a:t>
            </a:r>
            <a:r>
              <a:rPr dirty="0" sz="1600">
                <a:solidFill>
                  <a:srgbClr val="000000"/>
                </a:solidFill>
                <a:latin typeface="KQNJKF+CenturyGothic"/>
                <a:cs typeface="KQNJKF+CenturyGothic"/>
              </a:rPr>
              <a:t>Кол-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170564" y="2593493"/>
            <a:ext cx="309860" cy="2872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KQNJKF+CenturyGothic"/>
                <a:cs typeface="KQNJKF+CenturyGothic"/>
              </a:rPr>
              <a:t>%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668690" y="2593493"/>
            <a:ext cx="585589" cy="2872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KQNJKF+CenturyGothic"/>
                <a:cs typeface="KQNJKF+CenturyGothic"/>
              </a:rPr>
              <a:t>Кол-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43040" y="2593493"/>
            <a:ext cx="309860" cy="2872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KQNJKF+CenturyGothic"/>
                <a:cs typeface="KQNJKF+CenturyGothic"/>
              </a:rPr>
              <a:t>%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941166" y="2593493"/>
            <a:ext cx="585589" cy="2872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KQNJKF+CenturyGothic"/>
                <a:cs typeface="KQNJKF+CenturyGothic"/>
              </a:rPr>
              <a:t>Кол-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715517" y="2593493"/>
            <a:ext cx="309860" cy="2872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KQNJKF+CenturyGothic"/>
                <a:cs typeface="KQNJKF+CenturyGothic"/>
              </a:rPr>
              <a:t>%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213641" y="2593493"/>
            <a:ext cx="1751847" cy="2872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KQNJKF+CenturyGothic"/>
                <a:cs typeface="KQNJKF+CenturyGothic"/>
              </a:rPr>
              <a:t>Кол-</a:t>
            </a:r>
            <a:r>
              <a:rPr dirty="0" sz="1600" spc="1831">
                <a:solidFill>
                  <a:srgbClr val="000000"/>
                </a:solidFill>
                <a:latin typeface="KQNJKF+CenturyGothic"/>
                <a:cs typeface="KQNJKF+CenturyGothic"/>
              </a:rPr>
              <a:t> </a:t>
            </a:r>
            <a:r>
              <a:rPr dirty="0" sz="1600">
                <a:solidFill>
                  <a:srgbClr val="000000"/>
                </a:solidFill>
                <a:latin typeface="KQNJKF+CenturyGothic"/>
                <a:cs typeface="KQNJKF+CenturyGothic"/>
              </a:rPr>
              <a:t>%</a:t>
            </a:r>
            <a:r>
              <a:rPr dirty="0" sz="1600" spc="1820">
                <a:solidFill>
                  <a:srgbClr val="000000"/>
                </a:solidFill>
                <a:latin typeface="KQNJKF+CenturyGothic"/>
                <a:cs typeface="KQNJKF+CenturyGothic"/>
              </a:rPr>
              <a:t> </a:t>
            </a:r>
            <a:r>
              <a:rPr dirty="0" sz="1600">
                <a:solidFill>
                  <a:srgbClr val="000000"/>
                </a:solidFill>
                <a:latin typeface="KQNJKF+CenturyGothic"/>
                <a:cs typeface="KQNJKF+CenturyGothic"/>
              </a:rPr>
              <a:t>Кол-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154616" y="2593493"/>
            <a:ext cx="309860" cy="2872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KQNJKF+CenturyGothic"/>
                <a:cs typeface="KQNJKF+CenturyGothic"/>
              </a:rPr>
              <a:t>%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9846417" y="2593493"/>
            <a:ext cx="198338" cy="2872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KQNJKF+CenturyGothic"/>
                <a:cs typeface="KQNJKF+CenturyGothic"/>
              </a:rPr>
              <a:t>I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0459636" y="2593493"/>
            <a:ext cx="244276" cy="2872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KQNJKF+CenturyGothic"/>
                <a:cs typeface="KQNJKF+CenturyGothic"/>
              </a:rPr>
              <a:t>II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1072855" y="2593493"/>
            <a:ext cx="290214" cy="2872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KQNJKF+CenturyGothic"/>
                <a:cs typeface="KQNJKF+CenturyGothic"/>
              </a:rPr>
              <a:t>III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1630580" y="2593493"/>
            <a:ext cx="341014" cy="2872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KQNJKF+CenturyGothic"/>
                <a:cs typeface="KQNJKF+CenturyGothic"/>
              </a:rPr>
              <a:t>IV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332358" y="3203093"/>
            <a:ext cx="380503" cy="2872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KQNJKF+CenturyGothic"/>
                <a:cs typeface="KQNJKF+CenturyGothic"/>
              </a:rPr>
              <a:t>во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3498607" y="3203093"/>
            <a:ext cx="380503" cy="2872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KQNJKF+CenturyGothic"/>
                <a:cs typeface="KQNJKF+CenturyGothic"/>
              </a:rPr>
              <a:t>во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771083" y="3203093"/>
            <a:ext cx="380503" cy="2872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KQNJKF+CenturyGothic"/>
                <a:cs typeface="KQNJKF+CenturyGothic"/>
              </a:rPr>
              <a:t>во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6043559" y="3203093"/>
            <a:ext cx="380503" cy="2872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KQNJKF+CenturyGothic"/>
                <a:cs typeface="KQNJKF+CenturyGothic"/>
              </a:rPr>
              <a:t>во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7316035" y="3203093"/>
            <a:ext cx="380503" cy="2872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KQNJKF+CenturyGothic"/>
                <a:cs typeface="KQNJKF+CenturyGothic"/>
              </a:rPr>
              <a:t>во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8482660" y="3203093"/>
            <a:ext cx="380503" cy="2872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KQNJKF+CenturyGothic"/>
                <a:cs typeface="KQNJKF+CenturyGothic"/>
              </a:rPr>
              <a:t>во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855158" y="3841772"/>
            <a:ext cx="500881" cy="16276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UPCPGU+CenturyGothic-Bold"/>
                <a:cs typeface="UPCPGU+CenturyGothic-Bold"/>
              </a:rPr>
              <a:t>67,4</a:t>
            </a:r>
          </a:p>
          <a:p>
            <a:pPr marL="0" marR="0">
              <a:lnSpc>
                <a:spcPts val="1716"/>
              </a:lnSpc>
              <a:spcBef>
                <a:spcPts val="9083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UPCPGU+CenturyGothic-Bold"/>
                <a:cs typeface="UPCPGU+CenturyGothic-Bold"/>
              </a:rPr>
              <a:t>69,9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313280" y="3877733"/>
            <a:ext cx="703064" cy="2872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UPCPGU+CenturyGothic-Bold"/>
                <a:cs typeface="UPCPGU+CenturyGothic-Bold"/>
              </a:rPr>
              <a:t>2021/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528707" y="3877733"/>
            <a:ext cx="1240288" cy="2872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UPCPGU+CenturyGothic-Bold"/>
                <a:cs typeface="UPCPGU+CenturyGothic-Bold"/>
              </a:rPr>
              <a:t>1032</a:t>
            </a:r>
            <a:r>
              <a:rPr dirty="0" sz="1600" spc="1845" b="1">
                <a:solidFill>
                  <a:srgbClr val="000000"/>
                </a:solidFill>
                <a:latin typeface="UPCPGU+CenturyGothic-Bold"/>
                <a:cs typeface="UPCPGU+CenturyGothic-Bold"/>
              </a:rPr>
              <a:t> </a:t>
            </a:r>
            <a:r>
              <a:rPr dirty="0" sz="1600" b="1">
                <a:solidFill>
                  <a:srgbClr val="000000"/>
                </a:solidFill>
                <a:latin typeface="UPCPGU+CenturyGothic-Bold"/>
                <a:cs typeface="UPCPGU+CenturyGothic-Bold"/>
              </a:rPr>
              <a:t>696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3441457" y="3877733"/>
            <a:ext cx="1158144" cy="16588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UPCPGU+CenturyGothic-Bold"/>
                <a:cs typeface="UPCPGU+CenturyGothic-Bold"/>
              </a:rPr>
              <a:t>287</a:t>
            </a:r>
            <a:r>
              <a:rPr dirty="0" sz="1600" spc="1648" b="1">
                <a:solidFill>
                  <a:srgbClr val="000000"/>
                </a:solidFill>
                <a:latin typeface="UPCPGU+CenturyGothic-Bold"/>
                <a:cs typeface="UPCPGU+CenturyGothic-Bold"/>
              </a:rPr>
              <a:t> </a:t>
            </a:r>
            <a:r>
              <a:rPr dirty="0" sz="1600" b="1">
                <a:solidFill>
                  <a:srgbClr val="000000"/>
                </a:solidFill>
                <a:latin typeface="UPCPGU+CenturyGothic-Bold"/>
                <a:cs typeface="UPCPGU+CenturyGothic-Bold"/>
              </a:rPr>
              <a:t>27,8</a:t>
            </a:r>
          </a:p>
          <a:p>
            <a:pPr marL="0" marR="0">
              <a:lnSpc>
                <a:spcPts val="1961"/>
              </a:lnSpc>
              <a:spcBef>
                <a:spcPts val="8838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UPCPGU+CenturyGothic-Bold"/>
                <a:cs typeface="UPCPGU+CenturyGothic-Bold"/>
              </a:rPr>
              <a:t>263</a:t>
            </a:r>
            <a:r>
              <a:rPr dirty="0" sz="1600" spc="1648" b="1">
                <a:solidFill>
                  <a:srgbClr val="000000"/>
                </a:solidFill>
                <a:latin typeface="UPCPGU+CenturyGothic-Bold"/>
                <a:cs typeface="UPCPGU+CenturyGothic-Bold"/>
              </a:rPr>
              <a:t> </a:t>
            </a:r>
            <a:r>
              <a:rPr dirty="0" sz="1600" b="1">
                <a:solidFill>
                  <a:srgbClr val="000000"/>
                </a:solidFill>
                <a:latin typeface="UPCPGU+CenturyGothic-Bold"/>
                <a:cs typeface="UPCPGU+CenturyGothic-Bold"/>
              </a:rPr>
              <a:t>25,8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4828233" y="3877733"/>
            <a:ext cx="266203" cy="2872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UPCPGU+CenturyGothic-Bold"/>
                <a:cs typeface="UPCPGU+CenturyGothic-Bold"/>
              </a:rPr>
              <a:t>0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5464471" y="3877733"/>
            <a:ext cx="266203" cy="2872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UPCPGU+CenturyGothic-Bold"/>
                <a:cs typeface="UPCPGU+CenturyGothic-Bold"/>
              </a:rPr>
              <a:t>0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6043559" y="3877733"/>
            <a:ext cx="380007" cy="2872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UPCPGU+CenturyGothic-Bold"/>
                <a:cs typeface="UPCPGU+CenturyGothic-Bold"/>
              </a:rPr>
              <a:t>38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6651223" y="3877733"/>
            <a:ext cx="436860" cy="2872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UPCPGU+CenturyGothic-Bold"/>
                <a:cs typeface="UPCPGU+CenturyGothic-Bold"/>
              </a:rPr>
              <a:t>3,7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7316035" y="3877733"/>
            <a:ext cx="380007" cy="2872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UPCPGU+CenturyGothic-Bold"/>
                <a:cs typeface="UPCPGU+CenturyGothic-Bold"/>
              </a:rPr>
              <a:t>10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7870959" y="3877733"/>
            <a:ext cx="436860" cy="16588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UPCPGU+CenturyGothic-Bold"/>
                <a:cs typeface="UPCPGU+CenturyGothic-Bold"/>
              </a:rPr>
              <a:t>0,9</a:t>
            </a:r>
          </a:p>
          <a:p>
            <a:pPr marL="0" marR="0">
              <a:lnSpc>
                <a:spcPts val="1961"/>
              </a:lnSpc>
              <a:spcBef>
                <a:spcPts val="8838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UPCPGU+CenturyGothic-Bold"/>
                <a:cs typeface="UPCPGU+CenturyGothic-Bold"/>
              </a:rPr>
              <a:t>0,8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8539810" y="3877733"/>
            <a:ext cx="266203" cy="2872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UPCPGU+CenturyGothic-Bold"/>
                <a:cs typeface="UPCPGU+CenturyGothic-Bold"/>
              </a:rPr>
              <a:t>1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9090322" y="3877733"/>
            <a:ext cx="436860" cy="2872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UPCPGU+CenturyGothic-Bold"/>
                <a:cs typeface="UPCPGU+CenturyGothic-Bold"/>
              </a:rPr>
              <a:t>0,1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9697986" y="3877733"/>
            <a:ext cx="1766263" cy="2872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UPCPGU+CenturyGothic-Bold"/>
                <a:cs typeface="UPCPGU+CenturyGothic-Bold"/>
              </a:rPr>
              <a:t>187</a:t>
            </a:r>
            <a:r>
              <a:rPr dirty="0" sz="1600" spc="1873" b="1">
                <a:solidFill>
                  <a:srgbClr val="000000"/>
                </a:solidFill>
                <a:latin typeface="UPCPGU+CenturyGothic-Bold"/>
                <a:cs typeface="UPCPGU+CenturyGothic-Bold"/>
              </a:rPr>
              <a:t> </a:t>
            </a:r>
            <a:r>
              <a:rPr dirty="0" sz="1600" b="1">
                <a:solidFill>
                  <a:srgbClr val="000000"/>
                </a:solidFill>
                <a:latin typeface="UPCPGU+CenturyGothic-Bold"/>
                <a:cs typeface="UPCPGU+CenturyGothic-Bold"/>
              </a:rPr>
              <a:t>645</a:t>
            </a:r>
            <a:r>
              <a:rPr dirty="0" sz="1600" spc="1873" b="1">
                <a:solidFill>
                  <a:srgbClr val="000000"/>
                </a:solidFill>
                <a:latin typeface="UPCPGU+CenturyGothic-Bold"/>
                <a:cs typeface="UPCPGU+CenturyGothic-Bold"/>
              </a:rPr>
              <a:t> </a:t>
            </a:r>
            <a:r>
              <a:rPr dirty="0" sz="1600" b="1">
                <a:solidFill>
                  <a:srgbClr val="000000"/>
                </a:solidFill>
                <a:latin typeface="UPCPGU+CenturyGothic-Bold"/>
                <a:cs typeface="UPCPGU+CenturyGothic-Bold"/>
              </a:rPr>
              <a:t>191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11667887" y="3877733"/>
            <a:ext cx="266203" cy="2872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UPCPGU+CenturyGothic-Bold"/>
                <a:cs typeface="UPCPGU+CenturyGothic-Bold"/>
              </a:rPr>
              <a:t>9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313280" y="4639733"/>
            <a:ext cx="607615" cy="2872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UPCPGU+CenturyGothic-Bold"/>
                <a:cs typeface="UPCPGU+CenturyGothic-Bold"/>
              </a:rPr>
              <a:t>2022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313280" y="5249333"/>
            <a:ext cx="703064" cy="2872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UPCPGU+CenturyGothic-Bold"/>
                <a:cs typeface="UPCPGU+CenturyGothic-Bold"/>
              </a:rPr>
              <a:t>2022/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1528707" y="5249333"/>
            <a:ext cx="1240288" cy="2872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UPCPGU+CenturyGothic-Bold"/>
                <a:cs typeface="UPCPGU+CenturyGothic-Bold"/>
              </a:rPr>
              <a:t>1019</a:t>
            </a:r>
            <a:r>
              <a:rPr dirty="0" sz="1600" spc="1845" b="1">
                <a:solidFill>
                  <a:srgbClr val="000000"/>
                </a:solidFill>
                <a:latin typeface="UPCPGU+CenturyGothic-Bold"/>
                <a:cs typeface="UPCPGU+CenturyGothic-Bold"/>
              </a:rPr>
              <a:t> </a:t>
            </a:r>
            <a:r>
              <a:rPr dirty="0" sz="1600" b="1">
                <a:solidFill>
                  <a:srgbClr val="000000"/>
                </a:solidFill>
                <a:latin typeface="UPCPGU+CenturyGothic-Bold"/>
                <a:cs typeface="UPCPGU+CenturyGothic-Bold"/>
              </a:rPr>
              <a:t>712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4828233" y="5249333"/>
            <a:ext cx="266203" cy="2872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UPCPGU+CenturyGothic-Bold"/>
                <a:cs typeface="UPCPGU+CenturyGothic-Bold"/>
              </a:rPr>
              <a:t>0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5464471" y="5249333"/>
            <a:ext cx="266203" cy="2872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UPCPGU+CenturyGothic-Bold"/>
                <a:cs typeface="UPCPGU+CenturyGothic-Bold"/>
              </a:rPr>
              <a:t>0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6043559" y="5249333"/>
            <a:ext cx="380007" cy="2872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UPCPGU+CenturyGothic-Bold"/>
                <a:cs typeface="UPCPGU+CenturyGothic-Bold"/>
              </a:rPr>
              <a:t>36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6651223" y="5249333"/>
            <a:ext cx="436860" cy="2872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UPCPGU+CenturyGothic-Bold"/>
                <a:cs typeface="UPCPGU+CenturyGothic-Bold"/>
              </a:rPr>
              <a:t>3,5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7373185" y="5249333"/>
            <a:ext cx="266203" cy="2872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UPCPGU+CenturyGothic-Bold"/>
                <a:cs typeface="UPCPGU+CenturyGothic-Bold"/>
              </a:rPr>
              <a:t>8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8539810" y="5249333"/>
            <a:ext cx="266203" cy="2872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UPCPGU+CenturyGothic-Bold"/>
                <a:cs typeface="UPCPGU+CenturyGothic-Bold"/>
              </a:rPr>
              <a:t>1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9090322" y="5249333"/>
            <a:ext cx="436860" cy="2872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UPCPGU+CenturyGothic-Bold"/>
                <a:cs typeface="UPCPGU+CenturyGothic-Bold"/>
              </a:rPr>
              <a:t>0,1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9697986" y="5249333"/>
            <a:ext cx="1766263" cy="2872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UPCPGU+CenturyGothic-Bold"/>
                <a:cs typeface="UPCPGU+CenturyGothic-Bold"/>
              </a:rPr>
              <a:t>189</a:t>
            </a:r>
            <a:r>
              <a:rPr dirty="0" sz="1600" spc="1873" b="1">
                <a:solidFill>
                  <a:srgbClr val="000000"/>
                </a:solidFill>
                <a:latin typeface="UPCPGU+CenturyGothic-Bold"/>
                <a:cs typeface="UPCPGU+CenturyGothic-Bold"/>
              </a:rPr>
              <a:t> </a:t>
            </a:r>
            <a:r>
              <a:rPr dirty="0" sz="1600" b="1">
                <a:solidFill>
                  <a:srgbClr val="000000"/>
                </a:solidFill>
                <a:latin typeface="UPCPGU+CenturyGothic-Bold"/>
                <a:cs typeface="UPCPGU+CenturyGothic-Bold"/>
              </a:rPr>
              <a:t>629</a:t>
            </a:r>
            <a:r>
              <a:rPr dirty="0" sz="1600" spc="1873" b="1">
                <a:solidFill>
                  <a:srgbClr val="000000"/>
                </a:solidFill>
                <a:latin typeface="UPCPGU+CenturyGothic-Bold"/>
                <a:cs typeface="UPCPGU+CenturyGothic-Bold"/>
              </a:rPr>
              <a:t> </a:t>
            </a:r>
            <a:r>
              <a:rPr dirty="0" sz="1600" b="1">
                <a:solidFill>
                  <a:srgbClr val="000000"/>
                </a:solidFill>
                <a:latin typeface="UPCPGU+CenturyGothic-Bold"/>
                <a:cs typeface="UPCPGU+CenturyGothic-Bold"/>
              </a:rPr>
              <a:t>192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11667887" y="5249333"/>
            <a:ext cx="266203" cy="2872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UPCPGU+CenturyGothic-Bold"/>
                <a:cs typeface="UPCPGU+CenturyGothic-Bold"/>
              </a:rPr>
              <a:t>9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313280" y="6011333"/>
            <a:ext cx="607615" cy="2872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UPCPGU+CenturyGothic-Bold"/>
                <a:cs typeface="UPCPGU+CenturyGothic-Bold"/>
              </a:rPr>
              <a:t>2023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24841" y="184117"/>
            <a:ext cx="8924264" cy="8083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65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b="1">
                <a:solidFill>
                  <a:srgbClr val="262626"/>
                </a:solidFill>
                <a:latin typeface="UPCPGU+CenturyGothic-Bold"/>
                <a:cs typeface="UPCPGU+CenturyGothic-Bold"/>
              </a:rPr>
              <a:t>Профилактика</a:t>
            </a:r>
            <a:r>
              <a:rPr dirty="0" sz="2500" b="1">
                <a:solidFill>
                  <a:srgbClr val="262626"/>
                </a:solidFill>
                <a:latin typeface="UPCPGU+CenturyGothic-Bold"/>
                <a:cs typeface="UPCPGU+CenturyGothic-Bold"/>
              </a:rPr>
              <a:t> </a:t>
            </a:r>
            <a:r>
              <a:rPr dirty="0" sz="2500" b="1">
                <a:solidFill>
                  <a:srgbClr val="262626"/>
                </a:solidFill>
                <a:latin typeface="UPCPGU+CenturyGothic-Bold"/>
                <a:cs typeface="UPCPGU+CenturyGothic-Bold"/>
              </a:rPr>
              <a:t>травматизма,</a:t>
            </a:r>
            <a:r>
              <a:rPr dirty="0" sz="2500" b="1">
                <a:solidFill>
                  <a:srgbClr val="262626"/>
                </a:solidFill>
                <a:latin typeface="UPCPGU+CenturyGothic-Bold"/>
                <a:cs typeface="UPCPGU+CenturyGothic-Bold"/>
              </a:rPr>
              <a:t> </a:t>
            </a:r>
            <a:r>
              <a:rPr dirty="0" sz="2500" b="1">
                <a:solidFill>
                  <a:srgbClr val="262626"/>
                </a:solidFill>
                <a:latin typeface="UPCPGU+CenturyGothic-Bold"/>
                <a:cs typeface="UPCPGU+CenturyGothic-Bold"/>
              </a:rPr>
              <a:t>обеспечение</a:t>
            </a:r>
            <a:r>
              <a:rPr dirty="0" sz="2500" b="1">
                <a:solidFill>
                  <a:srgbClr val="262626"/>
                </a:solidFill>
                <a:latin typeface="UPCPGU+CenturyGothic-Bold"/>
                <a:cs typeface="UPCPGU+CenturyGothic-Bold"/>
              </a:rPr>
              <a:t> </a:t>
            </a:r>
            <a:r>
              <a:rPr dirty="0" sz="2500" b="1">
                <a:solidFill>
                  <a:srgbClr val="262626"/>
                </a:solidFill>
                <a:latin typeface="UPCPGU+CenturyGothic-Bold"/>
                <a:cs typeface="UPCPGU+CenturyGothic-Bold"/>
              </a:rPr>
              <a:t>здоровье-</a:t>
            </a:r>
          </a:p>
          <a:p>
            <a:pPr marL="0" marR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b="1">
                <a:solidFill>
                  <a:srgbClr val="262626"/>
                </a:solidFill>
                <a:latin typeface="UPCPGU+CenturyGothic-Bold"/>
                <a:cs typeface="UPCPGU+CenturyGothic-Bold"/>
              </a:rPr>
              <a:t>сберегающей</a:t>
            </a:r>
            <a:r>
              <a:rPr dirty="0" sz="2500" b="1">
                <a:solidFill>
                  <a:srgbClr val="262626"/>
                </a:solidFill>
                <a:latin typeface="UPCPGU+CenturyGothic-Bold"/>
                <a:cs typeface="UPCPGU+CenturyGothic-Bold"/>
              </a:rPr>
              <a:t> </a:t>
            </a:r>
            <a:r>
              <a:rPr dirty="0" sz="2500" b="1">
                <a:solidFill>
                  <a:srgbClr val="262626"/>
                </a:solidFill>
                <a:latin typeface="UPCPGU+CenturyGothic-Bold"/>
                <a:cs typeface="UPCPGU+CenturyGothic-Bold"/>
              </a:rPr>
              <a:t>среды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26351" y="1648554"/>
            <a:ext cx="10498328" cy="3495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52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e78712"/>
                </a:solidFill>
                <a:latin typeface="AECWDS+Wingdings3"/>
                <a:cs typeface="AECWDS+Wingdings3"/>
              </a:rPr>
              <a:t></a:t>
            </a:r>
            <a:r>
              <a:rPr dirty="0" sz="2050" spc="360">
                <a:solidFill>
                  <a:srgbClr val="e78712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c00000"/>
                </a:solidFill>
                <a:latin typeface="KQNJKF+CenturyGothic"/>
                <a:cs typeface="KQNJKF+CenturyGothic"/>
              </a:rPr>
              <a:t>2022</a:t>
            </a:r>
            <a:r>
              <a:rPr dirty="0" sz="2000">
                <a:solidFill>
                  <a:srgbClr val="c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c00000"/>
                </a:solidFill>
                <a:latin typeface="KQNJKF+CenturyGothic"/>
                <a:cs typeface="KQNJKF+CenturyGothic"/>
              </a:rPr>
              <a:t>год</a:t>
            </a:r>
            <a:r>
              <a:rPr dirty="0" sz="2000" spc="25">
                <a:solidFill>
                  <a:srgbClr val="c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2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случая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травматизма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(февраль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-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травма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руки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(10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класс),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сентябрь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–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69251" y="1953354"/>
            <a:ext cx="4736119" cy="3495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52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различного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рода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травмы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(11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класс)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26351" y="2385154"/>
            <a:ext cx="10379709" cy="3495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52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e78712"/>
                </a:solidFill>
                <a:latin typeface="AECWDS+Wingdings3"/>
                <a:cs typeface="AECWDS+Wingdings3"/>
              </a:rPr>
              <a:t></a:t>
            </a:r>
            <a:r>
              <a:rPr dirty="0" sz="2050" spc="360">
                <a:solidFill>
                  <a:srgbClr val="e78712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происшествие</a:t>
            </a:r>
            <a:r>
              <a:rPr dirty="0" sz="2000" spc="33">
                <a:solidFill>
                  <a:srgbClr val="40404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с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участием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малолетних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пешеходов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Козловского</a:t>
            </a:r>
            <a:r>
              <a:rPr dirty="0" sz="2000" spc="121">
                <a:solidFill>
                  <a:srgbClr val="40404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Кирилла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(4А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69251" y="2689954"/>
            <a:ext cx="7835875" cy="3495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52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класс)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и</a:t>
            </a:r>
            <a:r>
              <a:rPr dirty="0" sz="2000" spc="14">
                <a:solidFill>
                  <a:srgbClr val="40404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Губко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Г.Ч.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–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переход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улицы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в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неположенном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месте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26351" y="3121754"/>
            <a:ext cx="4722585" cy="3495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52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e78712"/>
                </a:solidFill>
                <a:latin typeface="AECWDS+Wingdings3"/>
                <a:cs typeface="AECWDS+Wingdings3"/>
              </a:rPr>
              <a:t></a:t>
            </a:r>
            <a:r>
              <a:rPr dirty="0" sz="2050" spc="360">
                <a:solidFill>
                  <a:srgbClr val="e78712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Посещаемость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учебных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занятий: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26351" y="3553554"/>
            <a:ext cx="10435345" cy="3495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52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e78712"/>
                </a:solidFill>
                <a:latin typeface="AECWDS+Wingdings3"/>
                <a:cs typeface="AECWDS+Wingdings3"/>
              </a:rPr>
              <a:t></a:t>
            </a:r>
            <a:r>
              <a:rPr dirty="0" sz="2050" spc="360">
                <a:solidFill>
                  <a:srgbClr val="e78712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23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декабря</a:t>
            </a:r>
            <a:r>
              <a:rPr dirty="0" sz="2000" spc="553">
                <a:solidFill>
                  <a:srgbClr val="40404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c00000"/>
                </a:solidFill>
                <a:latin typeface="KQNJKF+CenturyGothic"/>
                <a:cs typeface="KQNJKF+CenturyGothic"/>
              </a:rPr>
              <a:t>2021</a:t>
            </a:r>
            <a:r>
              <a:rPr dirty="0" sz="2000">
                <a:solidFill>
                  <a:srgbClr val="c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c00000"/>
                </a:solidFill>
                <a:latin typeface="KQNJKF+CenturyGothic"/>
                <a:cs typeface="KQNJKF+CenturyGothic"/>
              </a:rPr>
              <a:t>года</a:t>
            </a:r>
            <a:r>
              <a:rPr dirty="0" sz="2000" spc="23">
                <a:solidFill>
                  <a:srgbClr val="c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отсутствовало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185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учащихся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(18%),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из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них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122</a:t>
            </a:r>
            <a:r>
              <a:rPr dirty="0" sz="2000" spc="93">
                <a:solidFill>
                  <a:srgbClr val="40404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(65,9%)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по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369251" y="3858354"/>
            <a:ext cx="4517111" cy="3495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52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справке,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63</a:t>
            </a:r>
            <a:r>
              <a:rPr dirty="0" sz="2000" spc="11">
                <a:solidFill>
                  <a:srgbClr val="40404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(34,1%)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по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заявлениям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26351" y="4290154"/>
            <a:ext cx="10130544" cy="3495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52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e78712"/>
                </a:solidFill>
                <a:latin typeface="AECWDS+Wingdings3"/>
                <a:cs typeface="AECWDS+Wingdings3"/>
              </a:rPr>
              <a:t></a:t>
            </a:r>
            <a:r>
              <a:rPr dirty="0" sz="2050" spc="360">
                <a:solidFill>
                  <a:srgbClr val="e78712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18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января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c00000"/>
                </a:solidFill>
                <a:latin typeface="KQNJKF+CenturyGothic"/>
                <a:cs typeface="KQNJKF+CenturyGothic"/>
              </a:rPr>
              <a:t>2022</a:t>
            </a:r>
            <a:r>
              <a:rPr dirty="0" sz="2000">
                <a:solidFill>
                  <a:srgbClr val="c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c00000"/>
                </a:solidFill>
                <a:latin typeface="KQNJKF+CenturyGothic"/>
                <a:cs typeface="KQNJKF+CenturyGothic"/>
              </a:rPr>
              <a:t>года</a:t>
            </a:r>
            <a:r>
              <a:rPr dirty="0" sz="2000" spc="1673">
                <a:solidFill>
                  <a:srgbClr val="c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отсутствовало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86</a:t>
            </a:r>
            <a:r>
              <a:rPr dirty="0" sz="2000" spc="38">
                <a:solidFill>
                  <a:srgbClr val="40404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учащихся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(8,3%),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из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них</a:t>
            </a:r>
            <a:r>
              <a:rPr dirty="0" sz="2000" spc="18">
                <a:solidFill>
                  <a:srgbClr val="40404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48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(55,8%)</a:t>
            </a:r>
            <a:r>
              <a:rPr dirty="0" sz="2000" spc="15">
                <a:solidFill>
                  <a:srgbClr val="40404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по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369251" y="4594954"/>
            <a:ext cx="4517937" cy="3495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52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справке,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38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(44,2%)</a:t>
            </a:r>
            <a:r>
              <a:rPr dirty="0" sz="2000" spc="15">
                <a:solidFill>
                  <a:srgbClr val="40404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по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заявлениям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26351" y="5026754"/>
            <a:ext cx="10273419" cy="3495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52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e78712"/>
                </a:solidFill>
                <a:latin typeface="AECWDS+Wingdings3"/>
                <a:cs typeface="AECWDS+Wingdings3"/>
              </a:rPr>
              <a:t></a:t>
            </a:r>
            <a:r>
              <a:rPr dirty="0" sz="2050" spc="360">
                <a:solidFill>
                  <a:srgbClr val="e78712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23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января</a:t>
            </a:r>
            <a:r>
              <a:rPr dirty="0" sz="2000" spc="546">
                <a:solidFill>
                  <a:srgbClr val="40404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c00000"/>
                </a:solidFill>
                <a:latin typeface="KQNJKF+CenturyGothic"/>
                <a:cs typeface="KQNJKF+CenturyGothic"/>
              </a:rPr>
              <a:t>2023</a:t>
            </a:r>
            <a:r>
              <a:rPr dirty="0" sz="2000" spc="14">
                <a:solidFill>
                  <a:srgbClr val="c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c00000"/>
                </a:solidFill>
                <a:latin typeface="KQNJKF+CenturyGothic"/>
                <a:cs typeface="KQNJKF+CenturyGothic"/>
              </a:rPr>
              <a:t>года</a:t>
            </a:r>
            <a:r>
              <a:rPr dirty="0" sz="2000">
                <a:solidFill>
                  <a:srgbClr val="c0000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отсутствовало</a:t>
            </a:r>
            <a:r>
              <a:rPr dirty="0" sz="2000" spc="31">
                <a:solidFill>
                  <a:srgbClr val="40404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136</a:t>
            </a:r>
            <a:r>
              <a:rPr dirty="0" sz="2000" spc="10">
                <a:solidFill>
                  <a:srgbClr val="40404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учащихся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(13,4%),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из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них</a:t>
            </a:r>
            <a:r>
              <a:rPr dirty="0" sz="2000" spc="18">
                <a:solidFill>
                  <a:srgbClr val="40404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73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(53,7%)</a:t>
            </a:r>
            <a:r>
              <a:rPr dirty="0" sz="2000" spc="15">
                <a:solidFill>
                  <a:srgbClr val="40404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по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369251" y="5331554"/>
            <a:ext cx="4517937" cy="3495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52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справке,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63</a:t>
            </a:r>
            <a:r>
              <a:rPr dirty="0" sz="2000" spc="11">
                <a:solidFill>
                  <a:srgbClr val="40404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(46,3%)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по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заявлениям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026351" y="5763354"/>
            <a:ext cx="10479582" cy="3495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52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e78712"/>
                </a:solidFill>
                <a:latin typeface="AECWDS+Wingdings3"/>
                <a:cs typeface="AECWDS+Wingdings3"/>
              </a:rPr>
              <a:t></a:t>
            </a:r>
            <a:r>
              <a:rPr dirty="0" sz="2050" spc="360">
                <a:solidFill>
                  <a:srgbClr val="e78712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31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января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отсутствовало</a:t>
            </a:r>
            <a:r>
              <a:rPr dirty="0" sz="2000" spc="31">
                <a:solidFill>
                  <a:srgbClr val="40404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128</a:t>
            </a:r>
            <a:r>
              <a:rPr dirty="0" sz="2000" spc="10">
                <a:solidFill>
                  <a:srgbClr val="40404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учащихся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(12,6%),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из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них</a:t>
            </a:r>
            <a:r>
              <a:rPr dirty="0" sz="2000" spc="18">
                <a:solidFill>
                  <a:srgbClr val="40404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72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(56,3%)</a:t>
            </a:r>
            <a:r>
              <a:rPr dirty="0" sz="2000" spc="15">
                <a:solidFill>
                  <a:srgbClr val="40404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по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справке,</a:t>
            </a:r>
            <a:r>
              <a:rPr dirty="0" sz="2000" spc="10">
                <a:solidFill>
                  <a:srgbClr val="40404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52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369251" y="6068154"/>
            <a:ext cx="5726338" cy="3495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52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(40,7%)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по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заявлениям,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4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оздоровление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 </a:t>
            </a:r>
            <a:r>
              <a:rPr dirty="0" sz="2000">
                <a:solidFill>
                  <a:srgbClr val="404040"/>
                </a:solidFill>
                <a:latin typeface="KQNJKF+CenturyGothic"/>
                <a:cs typeface="KQNJKF+CenturyGothic"/>
              </a:rPr>
              <a:t>(3%)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33967" y="249857"/>
            <a:ext cx="6209245" cy="9289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КАССОВЫЙ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РАСХОД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за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сентябрь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–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декабрь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2022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года</a:t>
            </a:r>
          </a:p>
          <a:p>
            <a:pPr marL="0" marR="0">
              <a:lnSpc>
                <a:spcPts val="2214"/>
              </a:lnSpc>
              <a:spcBef>
                <a:spcPts val="18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Остаток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на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01.09.2022</a:t>
            </a:r>
            <a:r>
              <a:rPr dirty="0" sz="2000" spc="-31">
                <a:solidFill>
                  <a:srgbClr val="000000"/>
                </a:solidFill>
                <a:latin typeface="KAVCTF+TimesNewRomanPSMT"/>
                <a:cs typeface="KAVCT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4212,0</a:t>
            </a:r>
          </a:p>
          <a:p>
            <a:pPr marL="0" marR="0">
              <a:lnSpc>
                <a:spcPts val="2214"/>
              </a:lnSpc>
              <a:spcBef>
                <a:spcPts val="18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Поступило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14231,15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Остаток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1685,13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96325" y="1402536"/>
            <a:ext cx="4605110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Наименование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товара,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выполнения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услуги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737136" y="1406812"/>
            <a:ext cx="977900" cy="137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342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Сумма</a:t>
            </a:r>
          </a:p>
          <a:p>
            <a:pPr marL="63500" marR="0">
              <a:lnSpc>
                <a:spcPts val="2214"/>
              </a:lnSpc>
              <a:spcBef>
                <a:spcPts val="59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1610,0</a:t>
            </a:r>
          </a:p>
          <a:p>
            <a:pPr marL="63500" marR="0">
              <a:lnSpc>
                <a:spcPts val="2214"/>
              </a:lnSpc>
              <a:spcBef>
                <a:spcPts val="54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610,36</a:t>
            </a:r>
          </a:p>
          <a:p>
            <a:pPr marL="0" marR="0">
              <a:lnSpc>
                <a:spcPts val="2214"/>
              </a:lnSpc>
              <a:spcBef>
                <a:spcPts val="59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1391,52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61008" y="1753056"/>
            <a:ext cx="3140000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Именная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стипендия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(22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+</a:t>
            </a:r>
            <a:r>
              <a:rPr dirty="0" sz="1800" spc="21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14)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61008" y="2103576"/>
            <a:ext cx="8419947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Заправка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картриджей,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ремонт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телевизора,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кран-поилка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для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питьевого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фонтана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61008" y="2454096"/>
            <a:ext cx="9728910" cy="9221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Организация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и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оформление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мероприятий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(стенды,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торты,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елочные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украшения,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фотобумага,</a:t>
            </a:r>
          </a:p>
          <a:p>
            <a:pPr marL="0" marR="0">
              <a:lnSpc>
                <a:spcPts val="1993"/>
              </a:lnSpc>
              <a:spcBef>
                <a:spcPts val="49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канцелярские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товары,</a:t>
            </a:r>
            <a:r>
              <a:rPr dirty="0" sz="1800" spc="-79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рамки,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пакеты,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газеты,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буклеты,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атласы)</a:t>
            </a:r>
          </a:p>
          <a:p>
            <a:pPr marL="0" marR="0">
              <a:lnSpc>
                <a:spcPts val="1993"/>
              </a:lnSpc>
              <a:spcBef>
                <a:spcPts val="49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Баннерный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плакат,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стенды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741848" y="3089308"/>
            <a:ext cx="977900" cy="7178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1511,85</a:t>
            </a:r>
          </a:p>
          <a:p>
            <a:pPr marL="63500" marR="0">
              <a:lnSpc>
                <a:spcPts val="2214"/>
              </a:lnSpc>
              <a:spcBef>
                <a:spcPts val="972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1139,4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61008" y="3483521"/>
            <a:ext cx="7454059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Строительные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материалы,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замена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стеклопакета,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светильники,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лампы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61008" y="3927330"/>
            <a:ext cx="5984446" cy="620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Ремонт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технологического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и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холодильного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оборудования</a:t>
            </a:r>
          </a:p>
          <a:p>
            <a:pPr marL="0" marR="0">
              <a:lnSpc>
                <a:spcPts val="1993"/>
              </a:lnSpc>
              <a:spcBef>
                <a:spcPts val="597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Ларь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морозильный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800636" y="3931606"/>
            <a:ext cx="850900" cy="6160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948,04</a:t>
            </a:r>
          </a:p>
          <a:p>
            <a:pPr marL="34925" marR="0">
              <a:lnSpc>
                <a:spcPts val="1993"/>
              </a:lnSpc>
              <a:spcBef>
                <a:spcPts val="392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KAVCTF+TimesNewRomanPSMT"/>
                <a:cs typeface="KAVCTF+TimesNewRomanPSMT"/>
              </a:rPr>
              <a:t>1430,0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61008" y="4663365"/>
            <a:ext cx="3072118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Посуда,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вилки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для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столовой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737136" y="4667642"/>
            <a:ext cx="977900" cy="1020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350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1792,0</a:t>
            </a:r>
          </a:p>
          <a:p>
            <a:pPr marL="0" marR="0">
              <a:lnSpc>
                <a:spcPts val="2214"/>
              </a:lnSpc>
              <a:spcBef>
                <a:spcPts val="59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1019,35</a:t>
            </a:r>
          </a:p>
          <a:p>
            <a:pPr marL="63500" marR="0">
              <a:lnSpc>
                <a:spcPts val="2214"/>
              </a:lnSpc>
              <a:spcBef>
                <a:spcPts val="54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1660,0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61008" y="5013885"/>
            <a:ext cx="9211360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Дезинфицирующие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средства,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чистящие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средства,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хозяйственные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товары,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жидкое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мыло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61008" y="5364405"/>
            <a:ext cx="3209056" cy="6417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Жалюзи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(кабинеты</a:t>
            </a:r>
            <a:r>
              <a:rPr dirty="0" sz="1800" spc="-49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31,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35,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49)</a:t>
            </a:r>
          </a:p>
          <a:p>
            <a:pPr marL="0" marR="0">
              <a:lnSpc>
                <a:spcPts val="1993"/>
              </a:lnSpc>
              <a:spcBef>
                <a:spcPts val="766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Линолеум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0737136" y="5719202"/>
            <a:ext cx="977900" cy="6699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1856,04</a:t>
            </a:r>
          </a:p>
          <a:p>
            <a:pPr marL="63500" marR="0">
              <a:lnSpc>
                <a:spcPts val="2214"/>
              </a:lnSpc>
              <a:spcBef>
                <a:spcPts val="59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1481,3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61008" y="6065445"/>
            <a:ext cx="3220987" cy="6417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Телевизоры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(В.Гостинец,</a:t>
            </a:r>
            <a:r>
              <a:rPr dirty="0" sz="1800" spc="-207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115)</a:t>
            </a:r>
          </a:p>
          <a:p>
            <a:pPr marL="0" marR="0">
              <a:lnSpc>
                <a:spcPts val="1993"/>
              </a:lnSpc>
              <a:spcBef>
                <a:spcPts val="766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FELRFV+TimesNewRomanPS-BoldMT"/>
                <a:cs typeface="FELRFV+TimesNewRomanPS-BoldMT"/>
              </a:rPr>
              <a:t>ИТОГО: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0641886" y="6420242"/>
            <a:ext cx="1168400" cy="319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16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KAVCTF+TimesNewRomanPSMT"/>
                <a:cs typeface="KAVCTF+TimesNewRomanPSMT"/>
              </a:rPr>
              <a:t>758,02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2023-02-08T01:56:24-06:00</dcterms:modified>
</cp:coreProperties>
</file>